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58" r:id="rId4"/>
    <p:sldId id="260" r:id="rId5"/>
    <p:sldId id="276" r:id="rId6"/>
    <p:sldId id="262" r:id="rId7"/>
    <p:sldId id="270" r:id="rId8"/>
    <p:sldId id="271" r:id="rId9"/>
    <p:sldId id="281" r:id="rId10"/>
    <p:sldId id="283" r:id="rId11"/>
    <p:sldId id="273" r:id="rId12"/>
    <p:sldId id="279" r:id="rId13"/>
    <p:sldId id="277" r:id="rId14"/>
    <p:sldId id="278" r:id="rId15"/>
    <p:sldId id="265" r:id="rId16"/>
    <p:sldId id="266" r:id="rId17"/>
    <p:sldId id="267" r:id="rId18"/>
    <p:sldId id="269" r:id="rId19"/>
    <p:sldId id="274" r:id="rId20"/>
    <p:sldId id="282"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than Jones (Aneurin Bevan UHB - Pharmacy)" initials="BJ(BU-P" lastIdx="1" clrIdx="0">
    <p:extLst>
      <p:ext uri="{19B8F6BF-5375-455C-9EA6-DF929625EA0E}">
        <p15:presenceInfo xmlns:p15="http://schemas.microsoft.com/office/powerpoint/2012/main" xmlns="" userId="S-1-5-21-978635462-3828570294-627434887-7808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86" d="100"/>
          <a:sy n="86" d="100"/>
        </p:scale>
        <p:origin x="-96" y="-3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FCCEEEC-3AA4-4E5A-9EC6-44ECB6A89E71}" type="datetimeFigureOut">
              <a:rPr lang="en-GB" smtClean="0"/>
              <a:pPr/>
              <a:t>23/04/2018</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701BCC5-E563-43C6-8712-083ECC24DE2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CCEEEC-3AA4-4E5A-9EC6-44ECB6A89E71}" type="datetimeFigureOut">
              <a:rPr lang="en-GB" smtClean="0"/>
              <a:pPr/>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1BCC5-E563-43C6-8712-083ECC24DE2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CCEEEC-3AA4-4E5A-9EC6-44ECB6A89E71}" type="datetimeFigureOut">
              <a:rPr lang="en-GB" smtClean="0"/>
              <a:pPr/>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1BCC5-E563-43C6-8712-083ECC24DE2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FCCEEEC-3AA4-4E5A-9EC6-44ECB6A89E71}" type="datetimeFigureOut">
              <a:rPr lang="en-GB" smtClean="0"/>
              <a:pPr/>
              <a:t>23/04/2018</a:t>
            </a:fld>
            <a:endParaRPr lang="en-GB"/>
          </a:p>
        </p:txBody>
      </p:sp>
      <p:sp>
        <p:nvSpPr>
          <p:cNvPr id="9" name="Slide Number Placeholder 8"/>
          <p:cNvSpPr>
            <a:spLocks noGrp="1"/>
          </p:cNvSpPr>
          <p:nvPr>
            <p:ph type="sldNum" sz="quarter" idx="15"/>
          </p:nvPr>
        </p:nvSpPr>
        <p:spPr/>
        <p:txBody>
          <a:bodyPr rtlCol="0"/>
          <a:lstStyle/>
          <a:p>
            <a:fld id="{5701BCC5-E563-43C6-8712-083ECC24DE20}"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FCCEEEC-3AA4-4E5A-9EC6-44ECB6A89E71}" type="datetimeFigureOut">
              <a:rPr lang="en-GB" smtClean="0"/>
              <a:pPr/>
              <a:t>23/04/2018</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701BCC5-E563-43C6-8712-083ECC24DE2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FCCEEEC-3AA4-4E5A-9EC6-44ECB6A89E71}" type="datetimeFigureOut">
              <a:rPr lang="en-GB" smtClean="0"/>
              <a:pPr/>
              <a:t>23/04/2018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01BCC5-E563-43C6-8712-083ECC24DE20}"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FCCEEEC-3AA4-4E5A-9EC6-44ECB6A89E71}" type="datetimeFigureOut">
              <a:rPr lang="en-GB" smtClean="0"/>
              <a:pPr/>
              <a:t>23/04/2018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01BCC5-E563-43C6-8712-083ECC24DE20}"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FCCEEEC-3AA4-4E5A-9EC6-44ECB6A89E71}" type="datetimeFigureOut">
              <a:rPr lang="en-GB" smtClean="0"/>
              <a:pPr/>
              <a:t>23/04/2018</a:t>
            </a:fld>
            <a:endParaRPr lang="en-GB"/>
          </a:p>
        </p:txBody>
      </p:sp>
      <p:sp>
        <p:nvSpPr>
          <p:cNvPr id="7" name="Slide Number Placeholder 6"/>
          <p:cNvSpPr>
            <a:spLocks noGrp="1"/>
          </p:cNvSpPr>
          <p:nvPr>
            <p:ph type="sldNum" sz="quarter" idx="11"/>
          </p:nvPr>
        </p:nvSpPr>
        <p:spPr/>
        <p:txBody>
          <a:bodyPr rtlCol="0"/>
          <a:lstStyle/>
          <a:p>
            <a:fld id="{5701BCC5-E563-43C6-8712-083ECC24DE20}"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CCEEEC-3AA4-4E5A-9EC6-44ECB6A89E71}" type="datetimeFigureOut">
              <a:rPr lang="en-GB" smtClean="0"/>
              <a:pPr/>
              <a:t>23/04/2018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01BCC5-E563-43C6-8712-083ECC24DE2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FCCEEEC-3AA4-4E5A-9EC6-44ECB6A89E71}" type="datetimeFigureOut">
              <a:rPr lang="en-GB" smtClean="0"/>
              <a:pPr/>
              <a:t>23/04/2018</a:t>
            </a:fld>
            <a:endParaRPr lang="en-GB"/>
          </a:p>
        </p:txBody>
      </p:sp>
      <p:sp>
        <p:nvSpPr>
          <p:cNvPr id="22" name="Slide Number Placeholder 21"/>
          <p:cNvSpPr>
            <a:spLocks noGrp="1"/>
          </p:cNvSpPr>
          <p:nvPr>
            <p:ph type="sldNum" sz="quarter" idx="15"/>
          </p:nvPr>
        </p:nvSpPr>
        <p:spPr/>
        <p:txBody>
          <a:bodyPr rtlCol="0"/>
          <a:lstStyle/>
          <a:p>
            <a:fld id="{5701BCC5-E563-43C6-8712-083ECC24DE20}"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FCCEEEC-3AA4-4E5A-9EC6-44ECB6A89E71}" type="datetimeFigureOut">
              <a:rPr lang="en-GB" smtClean="0"/>
              <a:pPr/>
              <a:t>23/04/2018</a:t>
            </a:fld>
            <a:endParaRPr lang="en-GB"/>
          </a:p>
        </p:txBody>
      </p:sp>
      <p:sp>
        <p:nvSpPr>
          <p:cNvPr id="18" name="Slide Number Placeholder 17"/>
          <p:cNvSpPr>
            <a:spLocks noGrp="1"/>
          </p:cNvSpPr>
          <p:nvPr>
            <p:ph type="sldNum" sz="quarter" idx="11"/>
          </p:nvPr>
        </p:nvSpPr>
        <p:spPr/>
        <p:txBody>
          <a:bodyPr rtlCol="0"/>
          <a:lstStyle/>
          <a:p>
            <a:fld id="{5701BCC5-E563-43C6-8712-083ECC24DE20}"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FCCEEEC-3AA4-4E5A-9EC6-44ECB6A89E71}" type="datetimeFigureOut">
              <a:rPr lang="en-GB" smtClean="0"/>
              <a:pPr/>
              <a:t>23/04/2018</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701BCC5-E563-43C6-8712-083ECC24DE2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57792" y="1196752"/>
            <a:ext cx="6172200" cy="1894362"/>
          </a:xfrm>
        </p:spPr>
        <p:txBody>
          <a:bodyPr/>
          <a:lstStyle/>
          <a:p>
            <a:r>
              <a:rPr lang="en-GB" dirty="0" smtClean="0"/>
              <a:t>Just In Case Scheme</a:t>
            </a:r>
            <a:endParaRPr lang="en-GB" dirty="0"/>
          </a:p>
        </p:txBody>
      </p:sp>
      <p:sp>
        <p:nvSpPr>
          <p:cNvPr id="3" name="Subtitle 2"/>
          <p:cNvSpPr>
            <a:spLocks noGrp="1"/>
          </p:cNvSpPr>
          <p:nvPr>
            <p:ph type="subTitle" idx="1"/>
          </p:nvPr>
        </p:nvSpPr>
        <p:spPr>
          <a:xfrm>
            <a:off x="2260389" y="3140968"/>
            <a:ext cx="6172200" cy="1371600"/>
          </a:xfrm>
        </p:spPr>
        <p:txBody>
          <a:bodyPr/>
          <a:lstStyle/>
          <a:p>
            <a:r>
              <a:rPr lang="en-GB" dirty="0" smtClean="0"/>
              <a:t>Update 2018</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Symptom Control Guidance</a:t>
            </a:r>
            <a:endParaRPr lang="en-GB" dirty="0"/>
          </a:p>
        </p:txBody>
      </p:sp>
      <p:pic>
        <p:nvPicPr>
          <p:cNvPr id="5" name="Content Placeholder 4"/>
          <p:cNvPicPr>
            <a:picLocks noGrp="1" noChangeAspect="1"/>
          </p:cNvPicPr>
          <p:nvPr>
            <p:ph sz="quarter" idx="1"/>
          </p:nvPr>
        </p:nvPicPr>
        <p:blipFill rotWithShape="1">
          <a:blip r:embed="rId2" cstate="print"/>
          <a:srcRect l="22317" t="25228" r="22720" b="11313"/>
          <a:stretch/>
        </p:blipFill>
        <p:spPr>
          <a:xfrm>
            <a:off x="641200" y="1916832"/>
            <a:ext cx="7099600" cy="4608512"/>
          </a:xfrm>
          <a:prstGeom prst="rect">
            <a:avLst/>
          </a:prstGeom>
          <a:ln>
            <a:solidFill>
              <a:schemeClr val="tx1"/>
            </a:solidFill>
          </a:ln>
        </p:spPr>
      </p:pic>
    </p:spTree>
    <p:extLst>
      <p:ext uri="{BB962C8B-B14F-4D97-AF65-F5344CB8AC3E}">
        <p14:creationId xmlns:p14="http://schemas.microsoft.com/office/powerpoint/2010/main" xmlns="" val="3082123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467600" cy="580926"/>
          </a:xfrm>
        </p:spPr>
        <p:txBody>
          <a:bodyPr/>
          <a:lstStyle/>
          <a:p>
            <a:r>
              <a:rPr lang="en-GB" dirty="0" smtClean="0"/>
              <a:t>Prescription Issue	</a:t>
            </a:r>
            <a:endParaRPr lang="en-GB" dirty="0"/>
          </a:p>
        </p:txBody>
      </p:sp>
      <p:sp>
        <p:nvSpPr>
          <p:cNvPr id="3" name="Content Placeholder 2"/>
          <p:cNvSpPr>
            <a:spLocks noGrp="1"/>
          </p:cNvSpPr>
          <p:nvPr>
            <p:ph sz="quarter" idx="1"/>
          </p:nvPr>
        </p:nvSpPr>
        <p:spPr>
          <a:xfrm>
            <a:off x="323528" y="1124744"/>
            <a:ext cx="8280920" cy="5323730"/>
          </a:xfrm>
        </p:spPr>
        <p:txBody>
          <a:bodyPr>
            <a:normAutofit fontScale="70000" lnSpcReduction="20000"/>
          </a:bodyPr>
          <a:lstStyle/>
          <a:p>
            <a:r>
              <a:rPr lang="en-GB" b="1" dirty="0" smtClean="0"/>
              <a:t>Prescriptions Requirements:</a:t>
            </a:r>
          </a:p>
          <a:p>
            <a:pPr lvl="1"/>
            <a:r>
              <a:rPr lang="en-GB" dirty="0" smtClean="0"/>
              <a:t>A </a:t>
            </a:r>
            <a:r>
              <a:rPr lang="en-GB" dirty="0"/>
              <a:t>normal WP10 prescription is generated for all the medicines contained in the Just in Case bag and signed by the GP caring for the patient. </a:t>
            </a:r>
            <a:endParaRPr lang="en-GB" dirty="0" smtClean="0"/>
          </a:p>
          <a:p>
            <a:pPr lvl="1"/>
            <a:r>
              <a:rPr lang="en-GB" dirty="0" smtClean="0"/>
              <a:t>The </a:t>
            </a:r>
            <a:r>
              <a:rPr lang="en-GB" dirty="0"/>
              <a:t>correct quantities must be specified and prescriptions for diamorphine, morphine, oxycodone and midazolam are subject to controlled drugs (Misuse of Drug Act and Regulations) requirements. </a:t>
            </a:r>
            <a:endParaRPr lang="en-GB" dirty="0" smtClean="0"/>
          </a:p>
          <a:p>
            <a:pPr lvl="1"/>
            <a:r>
              <a:rPr lang="en-GB" sz="2400" dirty="0" smtClean="0"/>
              <a:t>Doses </a:t>
            </a:r>
            <a:r>
              <a:rPr lang="en-GB" sz="2400" dirty="0"/>
              <a:t>for CDs should be the equivalent of the patient’s current equivalent break through dose or </a:t>
            </a:r>
            <a:r>
              <a:rPr lang="en-GB" sz="2400" dirty="0" smtClean="0"/>
              <a:t>2.5mg</a:t>
            </a:r>
            <a:endParaRPr lang="en-GB" sz="2400" dirty="0"/>
          </a:p>
          <a:p>
            <a:pPr lvl="1"/>
            <a:r>
              <a:rPr lang="en-GB" dirty="0" smtClean="0"/>
              <a:t>The </a:t>
            </a:r>
            <a:r>
              <a:rPr lang="en-GB" dirty="0"/>
              <a:t>Home Office has expressed the view that a dose of “</a:t>
            </a:r>
            <a:r>
              <a:rPr lang="en-GB" b="1" i="1" dirty="0"/>
              <a:t>as directed</a:t>
            </a:r>
            <a:r>
              <a:rPr lang="en-GB" dirty="0"/>
              <a:t>” or “</a:t>
            </a:r>
            <a:r>
              <a:rPr lang="en-GB" b="1" i="1" dirty="0"/>
              <a:t>as required</a:t>
            </a:r>
            <a:r>
              <a:rPr lang="en-GB" dirty="0"/>
              <a:t>” is </a:t>
            </a:r>
            <a:r>
              <a:rPr lang="en-GB" u="sng" dirty="0"/>
              <a:t>not acceptable </a:t>
            </a:r>
            <a:r>
              <a:rPr lang="en-GB" dirty="0"/>
              <a:t>for a controlled drug prescription. </a:t>
            </a:r>
            <a:endParaRPr lang="en-GB" dirty="0" smtClean="0"/>
          </a:p>
          <a:p>
            <a:r>
              <a:rPr lang="en-GB" dirty="0" smtClean="0"/>
              <a:t>The </a:t>
            </a:r>
            <a:r>
              <a:rPr lang="en-GB" dirty="0"/>
              <a:t>G.P. is responsible for </a:t>
            </a:r>
            <a:r>
              <a:rPr lang="en-GB" dirty="0" smtClean="0"/>
              <a:t>issuing the prescription and facilitating its transfer to the chosen </a:t>
            </a:r>
            <a:r>
              <a:rPr lang="en-GB" dirty="0"/>
              <a:t>participating community </a:t>
            </a:r>
            <a:r>
              <a:rPr lang="en-GB" dirty="0" smtClean="0"/>
              <a:t>pharmacy. </a:t>
            </a:r>
            <a:r>
              <a:rPr lang="en-GB" dirty="0"/>
              <a:t> </a:t>
            </a:r>
          </a:p>
          <a:p>
            <a:r>
              <a:rPr lang="en-GB" dirty="0" smtClean="0"/>
              <a:t>Supply of a JIC may be available via dispensing GP practices</a:t>
            </a:r>
            <a:r>
              <a:rPr lang="en-GB" dirty="0"/>
              <a:t> </a:t>
            </a:r>
            <a:r>
              <a:rPr lang="en-GB" dirty="0" smtClean="0"/>
              <a:t>at the discretion of the appropriate LHB. </a:t>
            </a:r>
          </a:p>
          <a:p>
            <a:r>
              <a:rPr lang="en-GB" b="1" dirty="0" smtClean="0"/>
              <a:t>Seventy </a:t>
            </a:r>
            <a:r>
              <a:rPr lang="en-GB" b="1" dirty="0"/>
              <a:t>two hours</a:t>
            </a:r>
            <a:r>
              <a:rPr lang="en-GB" dirty="0"/>
              <a:t> should be allowed between request and collection to allow for assembly of the bag. The purpose of the JIC Bag is to provide anticipatory medication in advance of need. If medication is required immediately it should be prescribed and supplied in the usual way</a:t>
            </a:r>
            <a:r>
              <a:rPr lang="en-GB" dirty="0" smtClean="0"/>
              <a:t>.</a:t>
            </a:r>
          </a:p>
          <a:p>
            <a:r>
              <a:rPr lang="en-GB" dirty="0"/>
              <a:t>The prescriber may indicate on the Administration Record if they wish the nurse to contact a doctor before administering the first dose of a drug</a:t>
            </a:r>
            <a:r>
              <a:rPr lang="en-GB" dirty="0" smtClean="0"/>
              <a:t>.</a:t>
            </a:r>
            <a:endParaRPr lang="en-GB" dirty="0"/>
          </a:p>
          <a:p>
            <a:endParaRPr lang="en-GB" dirty="0" smtClean="0"/>
          </a:p>
          <a:p>
            <a:pPr marL="0" indent="0">
              <a:buNone/>
            </a:pPr>
            <a:endParaRPr lang="en-GB" dirty="0"/>
          </a:p>
        </p:txBody>
      </p:sp>
    </p:spTree>
    <p:extLst>
      <p:ext uri="{BB962C8B-B14F-4D97-AF65-F5344CB8AC3E}">
        <p14:creationId xmlns:p14="http://schemas.microsoft.com/office/powerpoint/2010/main" xmlns="" val="1939108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WP10</a:t>
            </a:r>
            <a:endParaRPr lang="en-GB" dirty="0"/>
          </a:p>
        </p:txBody>
      </p:sp>
      <p:pic>
        <p:nvPicPr>
          <p:cNvPr id="8" name="Content Placeholder 7"/>
          <p:cNvPicPr>
            <a:picLocks noGrp="1" noChangeAspect="1"/>
          </p:cNvPicPr>
          <p:nvPr>
            <p:ph sz="quarter" idx="1"/>
          </p:nvPr>
        </p:nvPicPr>
        <p:blipFill rotWithShape="1">
          <a:blip r:embed="rId2" cstate="print"/>
          <a:srcRect l="33888" t="23512" r="38148" b="11313"/>
          <a:stretch/>
        </p:blipFill>
        <p:spPr>
          <a:xfrm>
            <a:off x="2771800" y="764704"/>
            <a:ext cx="4176464" cy="5472610"/>
          </a:xfrm>
          <a:prstGeom prst="rect">
            <a:avLst/>
          </a:prstGeom>
        </p:spPr>
      </p:pic>
    </p:spTree>
    <p:extLst>
      <p:ext uri="{BB962C8B-B14F-4D97-AF65-F5344CB8AC3E}">
        <p14:creationId xmlns:p14="http://schemas.microsoft.com/office/powerpoint/2010/main" xmlns="" val="3789000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Administration Record</a:t>
            </a:r>
            <a:endParaRPr lang="en-GB" dirty="0"/>
          </a:p>
        </p:txBody>
      </p:sp>
      <p:pic>
        <p:nvPicPr>
          <p:cNvPr id="6" name="Content Placeholder 5"/>
          <p:cNvPicPr>
            <a:picLocks noGrp="1" noChangeAspect="1"/>
          </p:cNvPicPr>
          <p:nvPr>
            <p:ph sz="quarter" idx="1"/>
          </p:nvPr>
        </p:nvPicPr>
        <p:blipFill rotWithShape="1">
          <a:blip r:embed="rId2" cstate="print"/>
          <a:srcRect l="31782" t="10260" r="30812" b="5701"/>
          <a:stretch/>
        </p:blipFill>
        <p:spPr>
          <a:xfrm>
            <a:off x="531093" y="1613640"/>
            <a:ext cx="3608859" cy="4558559"/>
          </a:xfrm>
          <a:prstGeom prst="rect">
            <a:avLst/>
          </a:prstGeom>
        </p:spPr>
      </p:pic>
      <p:sp>
        <p:nvSpPr>
          <p:cNvPr id="5" name="Content Placeholder 4"/>
          <p:cNvSpPr>
            <a:spLocks noGrp="1"/>
          </p:cNvSpPr>
          <p:nvPr>
            <p:ph sz="quarter" idx="2"/>
          </p:nvPr>
        </p:nvSpPr>
        <p:spPr/>
        <p:txBody>
          <a:bodyPr/>
          <a:lstStyle/>
          <a:p>
            <a:r>
              <a:rPr lang="en-GB" dirty="0" smtClean="0"/>
              <a:t>Prescriber encouraged to provide partially completed chart alongside initial WP10.</a:t>
            </a:r>
          </a:p>
          <a:p>
            <a:r>
              <a:rPr lang="en-GB" dirty="0" smtClean="0"/>
              <a:t>Community Pharmacy will supply blank chart with JIC where necessary.</a:t>
            </a:r>
            <a:endParaRPr lang="en-GB" dirty="0"/>
          </a:p>
        </p:txBody>
      </p:sp>
    </p:spTree>
    <p:extLst>
      <p:ext uri="{BB962C8B-B14F-4D97-AF65-F5344CB8AC3E}">
        <p14:creationId xmlns:p14="http://schemas.microsoft.com/office/powerpoint/2010/main" xmlns="" val="1255752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Administration instructions</a:t>
            </a:r>
            <a:endParaRPr lang="en-GB" dirty="0"/>
          </a:p>
        </p:txBody>
      </p:sp>
      <p:pic>
        <p:nvPicPr>
          <p:cNvPr id="7" name="Content Placeholder 6"/>
          <p:cNvPicPr>
            <a:picLocks noGrp="1" noChangeAspect="1"/>
          </p:cNvPicPr>
          <p:nvPr>
            <p:ph sz="quarter" idx="1"/>
          </p:nvPr>
        </p:nvPicPr>
        <p:blipFill rotWithShape="1">
          <a:blip r:embed="rId2" cstate="print"/>
          <a:srcRect l="3031" t="9792" r="1506" b="9599"/>
          <a:stretch/>
        </p:blipFill>
        <p:spPr>
          <a:xfrm>
            <a:off x="323528" y="1772816"/>
            <a:ext cx="8342201" cy="3960440"/>
          </a:xfrm>
          <a:prstGeom prst="rect">
            <a:avLst/>
          </a:prstGeom>
        </p:spPr>
      </p:pic>
      <p:sp>
        <p:nvSpPr>
          <p:cNvPr id="8" name="TextBox 7"/>
          <p:cNvSpPr txBox="1"/>
          <p:nvPr/>
        </p:nvSpPr>
        <p:spPr>
          <a:xfrm>
            <a:off x="899592" y="2924944"/>
            <a:ext cx="7560840" cy="1169551"/>
          </a:xfrm>
          <a:prstGeom prst="rect">
            <a:avLst/>
          </a:prstGeom>
          <a:noFill/>
        </p:spPr>
        <p:txBody>
          <a:bodyPr wrap="square" rtlCol="0">
            <a:spAutoFit/>
          </a:bodyPr>
          <a:lstStyle/>
          <a:p>
            <a:r>
              <a:rPr lang="en-GB" sz="1000" dirty="0" smtClean="0">
                <a:latin typeface="Bradley Hand ITC" panose="03070402050302030203" pitchFamily="66" charset="0"/>
              </a:rPr>
              <a:t>05/03/18  </a:t>
            </a:r>
            <a:r>
              <a:rPr lang="en-GB" sz="1400" dirty="0" smtClean="0">
                <a:latin typeface="Bradley Hand ITC" panose="03070402050302030203" pitchFamily="66" charset="0"/>
              </a:rPr>
              <a:t>DIAMORPHINE</a:t>
            </a:r>
          </a:p>
          <a:p>
            <a:endParaRPr lang="en-GB" sz="1000" dirty="0">
              <a:latin typeface="Bradley Hand ITC" panose="03070402050302030203" pitchFamily="66" charset="0"/>
            </a:endParaRPr>
          </a:p>
          <a:p>
            <a:endParaRPr lang="en-GB" sz="600" dirty="0" smtClean="0">
              <a:latin typeface="Bradley Hand ITC" panose="03070402050302030203" pitchFamily="66" charset="0"/>
            </a:endParaRPr>
          </a:p>
          <a:p>
            <a:r>
              <a:rPr lang="en-GB" sz="1000" dirty="0">
                <a:latin typeface="Bradley Hand ITC" panose="03070402050302030203" pitchFamily="66" charset="0"/>
              </a:rPr>
              <a:t> </a:t>
            </a:r>
            <a:r>
              <a:rPr lang="en-GB" sz="1400" dirty="0" smtClean="0">
                <a:latin typeface="Bradley Hand ITC" panose="03070402050302030203" pitchFamily="66" charset="0"/>
              </a:rPr>
              <a:t>2.5mg</a:t>
            </a:r>
            <a:r>
              <a:rPr lang="en-GB" sz="1000" dirty="0" smtClean="0">
                <a:latin typeface="Bradley Hand ITC" panose="03070402050302030203" pitchFamily="66" charset="0"/>
              </a:rPr>
              <a:t>      </a:t>
            </a:r>
            <a:r>
              <a:rPr lang="en-GB" sz="1600" dirty="0" smtClean="0">
                <a:latin typeface="Bradley Hand ITC" panose="03070402050302030203" pitchFamily="66" charset="0"/>
              </a:rPr>
              <a:t>SC </a:t>
            </a:r>
            <a:r>
              <a:rPr lang="en-GB" sz="1000" dirty="0" smtClean="0">
                <a:latin typeface="Bradley Hand ITC" panose="03070402050302030203" pitchFamily="66" charset="0"/>
              </a:rPr>
              <a:t>     </a:t>
            </a:r>
            <a:r>
              <a:rPr lang="en-GB" sz="1400" dirty="0" smtClean="0">
                <a:latin typeface="Bradley Hand ITC" panose="03070402050302030203" pitchFamily="66" charset="0"/>
              </a:rPr>
              <a:t>2-4 </a:t>
            </a:r>
            <a:r>
              <a:rPr lang="en-GB" sz="1400" dirty="0" err="1" smtClean="0">
                <a:latin typeface="Bradley Hand ITC" panose="03070402050302030203" pitchFamily="66" charset="0"/>
              </a:rPr>
              <a:t>hrly</a:t>
            </a:r>
            <a:r>
              <a:rPr lang="en-GB" sz="1400" dirty="0" smtClean="0">
                <a:latin typeface="Bradley Hand ITC" panose="03070402050302030203" pitchFamily="66" charset="0"/>
              </a:rPr>
              <a:t> </a:t>
            </a:r>
            <a:r>
              <a:rPr lang="en-GB" sz="1000" dirty="0" smtClean="0">
                <a:latin typeface="Bradley Hand ITC" panose="03070402050302030203" pitchFamily="66" charset="0"/>
              </a:rPr>
              <a:t>                 </a:t>
            </a:r>
            <a:r>
              <a:rPr lang="en-GB" sz="1400" dirty="0" smtClean="0">
                <a:latin typeface="Bradley Hand ITC" panose="03070402050302030203" pitchFamily="66" charset="0"/>
              </a:rPr>
              <a:t> 6</a:t>
            </a:r>
          </a:p>
          <a:p>
            <a:endParaRPr lang="en-GB" sz="100" dirty="0">
              <a:latin typeface="Bradley Hand ITC" panose="03070402050302030203" pitchFamily="66" charset="0"/>
            </a:endParaRPr>
          </a:p>
          <a:p>
            <a:endParaRPr lang="en-GB" sz="800" dirty="0" smtClean="0">
              <a:latin typeface="Bradley Hand ITC" panose="03070402050302030203" pitchFamily="66" charset="0"/>
            </a:endParaRPr>
          </a:p>
          <a:p>
            <a:r>
              <a:rPr lang="en-GB" sz="1400" dirty="0" smtClean="0">
                <a:latin typeface="Bradley Hand ITC" panose="03070402050302030203" pitchFamily="66" charset="0"/>
              </a:rPr>
              <a:t> Dr Foster         Pain </a:t>
            </a:r>
            <a:endParaRPr lang="en-GB" sz="1400" dirty="0">
              <a:latin typeface="Bradley Hand ITC" panose="03070402050302030203" pitchFamily="66" charset="0"/>
            </a:endParaRPr>
          </a:p>
        </p:txBody>
      </p:sp>
      <p:sp>
        <p:nvSpPr>
          <p:cNvPr id="9" name="TextBox 8"/>
          <p:cNvSpPr txBox="1"/>
          <p:nvPr/>
        </p:nvSpPr>
        <p:spPr>
          <a:xfrm>
            <a:off x="899592" y="4221088"/>
            <a:ext cx="7560840" cy="1154162"/>
          </a:xfrm>
          <a:prstGeom prst="rect">
            <a:avLst/>
          </a:prstGeom>
          <a:noFill/>
        </p:spPr>
        <p:txBody>
          <a:bodyPr wrap="square" rtlCol="0">
            <a:spAutoFit/>
          </a:bodyPr>
          <a:lstStyle/>
          <a:p>
            <a:r>
              <a:rPr lang="en-GB" sz="1000" dirty="0" smtClean="0">
                <a:latin typeface="Bradley Hand ITC" panose="03070402050302030203" pitchFamily="66" charset="0"/>
              </a:rPr>
              <a:t>05/03/18  </a:t>
            </a:r>
            <a:r>
              <a:rPr lang="en-GB" sz="1400" dirty="0" smtClean="0">
                <a:latin typeface="Bradley Hand ITC" panose="03070402050302030203" pitchFamily="66" charset="0"/>
              </a:rPr>
              <a:t>CYCLIZINE</a:t>
            </a:r>
          </a:p>
          <a:p>
            <a:endParaRPr lang="en-GB" sz="1000" dirty="0">
              <a:latin typeface="Bradley Hand ITC" panose="03070402050302030203" pitchFamily="66" charset="0"/>
            </a:endParaRPr>
          </a:p>
          <a:p>
            <a:endParaRPr lang="en-GB" sz="600" dirty="0" smtClean="0">
              <a:latin typeface="Bradley Hand ITC" panose="03070402050302030203" pitchFamily="66" charset="0"/>
            </a:endParaRPr>
          </a:p>
          <a:p>
            <a:r>
              <a:rPr lang="en-GB" sz="1000" dirty="0">
                <a:latin typeface="Bradley Hand ITC" panose="03070402050302030203" pitchFamily="66" charset="0"/>
              </a:rPr>
              <a:t> </a:t>
            </a:r>
            <a:r>
              <a:rPr lang="en-GB" sz="1400" dirty="0" smtClean="0">
                <a:latin typeface="Bradley Hand ITC" panose="03070402050302030203" pitchFamily="66" charset="0"/>
              </a:rPr>
              <a:t>50mg</a:t>
            </a:r>
            <a:r>
              <a:rPr lang="en-GB" sz="1000" dirty="0" smtClean="0">
                <a:latin typeface="Bradley Hand ITC" panose="03070402050302030203" pitchFamily="66" charset="0"/>
              </a:rPr>
              <a:t>      </a:t>
            </a:r>
            <a:r>
              <a:rPr lang="en-GB" sz="1600" dirty="0" smtClean="0">
                <a:latin typeface="Bradley Hand ITC" panose="03070402050302030203" pitchFamily="66" charset="0"/>
              </a:rPr>
              <a:t>SC </a:t>
            </a:r>
            <a:r>
              <a:rPr lang="en-GB" sz="1000" dirty="0" smtClean="0">
                <a:latin typeface="Bradley Hand ITC" panose="03070402050302030203" pitchFamily="66" charset="0"/>
              </a:rPr>
              <a:t>     </a:t>
            </a:r>
            <a:r>
              <a:rPr lang="en-GB" sz="1400" dirty="0" smtClean="0">
                <a:latin typeface="Bradley Hand ITC" panose="03070402050302030203" pitchFamily="66" charset="0"/>
              </a:rPr>
              <a:t>4 </a:t>
            </a:r>
            <a:r>
              <a:rPr lang="en-GB" sz="1400" dirty="0" err="1" smtClean="0">
                <a:latin typeface="Bradley Hand ITC" panose="03070402050302030203" pitchFamily="66" charset="0"/>
              </a:rPr>
              <a:t>hrly</a:t>
            </a:r>
            <a:r>
              <a:rPr lang="en-GB" sz="1400" dirty="0" smtClean="0">
                <a:latin typeface="Bradley Hand ITC" panose="03070402050302030203" pitchFamily="66" charset="0"/>
              </a:rPr>
              <a:t> </a:t>
            </a:r>
            <a:r>
              <a:rPr lang="en-GB" sz="1000" dirty="0" smtClean="0">
                <a:latin typeface="Bradley Hand ITC" panose="03070402050302030203" pitchFamily="66" charset="0"/>
              </a:rPr>
              <a:t>                 </a:t>
            </a:r>
            <a:r>
              <a:rPr lang="en-GB" sz="1400" dirty="0" smtClean="0">
                <a:latin typeface="Bradley Hand ITC" panose="03070402050302030203" pitchFamily="66" charset="0"/>
              </a:rPr>
              <a:t>    3</a:t>
            </a:r>
          </a:p>
          <a:p>
            <a:endParaRPr lang="en-GB" sz="100" dirty="0">
              <a:latin typeface="Bradley Hand ITC" panose="03070402050302030203" pitchFamily="66" charset="0"/>
            </a:endParaRPr>
          </a:p>
          <a:p>
            <a:endParaRPr lang="en-GB" sz="800" dirty="0" smtClean="0">
              <a:latin typeface="Bradley Hand ITC" panose="03070402050302030203" pitchFamily="66" charset="0"/>
            </a:endParaRPr>
          </a:p>
          <a:p>
            <a:r>
              <a:rPr lang="en-GB" sz="1400" dirty="0" smtClean="0">
                <a:latin typeface="Bradley Hand ITC" panose="03070402050302030203" pitchFamily="66" charset="0"/>
              </a:rPr>
              <a:t> Dr Foster         Nausea</a:t>
            </a:r>
            <a:endParaRPr lang="en-GB" sz="1400" dirty="0">
              <a:latin typeface="Bradley Hand ITC" panose="03070402050302030203" pitchFamily="66" charset="0"/>
            </a:endParaRPr>
          </a:p>
        </p:txBody>
      </p:sp>
      <p:sp>
        <p:nvSpPr>
          <p:cNvPr id="10" name="TextBox 9"/>
          <p:cNvSpPr txBox="1"/>
          <p:nvPr/>
        </p:nvSpPr>
        <p:spPr>
          <a:xfrm>
            <a:off x="2123728" y="1772816"/>
            <a:ext cx="3024336" cy="369332"/>
          </a:xfrm>
          <a:prstGeom prst="rect">
            <a:avLst/>
          </a:prstGeom>
          <a:noFill/>
        </p:spPr>
        <p:txBody>
          <a:bodyPr wrap="square" rtlCol="0">
            <a:spAutoFit/>
          </a:bodyPr>
          <a:lstStyle/>
          <a:p>
            <a:r>
              <a:rPr lang="en-GB" dirty="0" smtClean="0">
                <a:latin typeface="Bradley Hand ITC" panose="03070402050302030203" pitchFamily="66" charset="0"/>
              </a:rPr>
              <a:t>Doris Jones</a:t>
            </a:r>
            <a:endParaRPr lang="en-GB" dirty="0">
              <a:latin typeface="Bradley Hand ITC" panose="03070402050302030203" pitchFamily="66" charset="0"/>
            </a:endParaRPr>
          </a:p>
        </p:txBody>
      </p:sp>
    </p:spTree>
    <p:extLst>
      <p:ext uri="{BB962C8B-B14F-4D97-AF65-F5344CB8AC3E}">
        <p14:creationId xmlns:p14="http://schemas.microsoft.com/office/powerpoint/2010/main" xmlns="" val="1831000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2276872"/>
            <a:ext cx="6172200" cy="1894362"/>
          </a:xfrm>
        </p:spPr>
        <p:txBody>
          <a:bodyPr/>
          <a:lstStyle/>
          <a:p>
            <a:r>
              <a:rPr lang="en-GB" dirty="0" smtClean="0"/>
              <a:t>Community Pharmacy Role &amp; Responsibilities</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467600" cy="580926"/>
          </a:xfrm>
        </p:spPr>
        <p:txBody>
          <a:bodyPr/>
          <a:lstStyle/>
          <a:p>
            <a:r>
              <a:rPr lang="en-GB" dirty="0" smtClean="0"/>
              <a:t>Supply of the JIC Bag</a:t>
            </a:r>
            <a:endParaRPr lang="en-GB" dirty="0"/>
          </a:p>
        </p:txBody>
      </p:sp>
      <p:sp>
        <p:nvSpPr>
          <p:cNvPr id="3" name="Content Placeholder 2"/>
          <p:cNvSpPr>
            <a:spLocks noGrp="1"/>
          </p:cNvSpPr>
          <p:nvPr>
            <p:ph sz="quarter" idx="1"/>
          </p:nvPr>
        </p:nvSpPr>
        <p:spPr>
          <a:xfrm>
            <a:off x="251520" y="980728"/>
            <a:ext cx="8496944" cy="5457050"/>
          </a:xfrm>
        </p:spPr>
        <p:txBody>
          <a:bodyPr>
            <a:normAutofit/>
          </a:bodyPr>
          <a:lstStyle/>
          <a:p>
            <a:r>
              <a:rPr lang="en-GB" sz="1800" dirty="0" smtClean="0"/>
              <a:t>The pharmacist shall supply a JIC available within 3 working days from receipt of the WP10  </a:t>
            </a:r>
          </a:p>
          <a:p>
            <a:r>
              <a:rPr lang="en-GB" sz="1800" dirty="0" smtClean="0"/>
              <a:t>Manufacturer’s </a:t>
            </a:r>
            <a:r>
              <a:rPr lang="en-GB" sz="1800" dirty="0"/>
              <a:t>original packs should be used where possible. </a:t>
            </a:r>
          </a:p>
          <a:p>
            <a:r>
              <a:rPr lang="en-GB" sz="1800" dirty="0"/>
              <a:t>All drugs should have a minimum of six months expiry from the date of issue. </a:t>
            </a:r>
          </a:p>
          <a:p>
            <a:r>
              <a:rPr lang="en-GB" sz="1800" dirty="0"/>
              <a:t>Each drug should be labelled as per legal and best practice requirements, and include the phrase “PRESCRIBED IN ANTICIPATION OF NEED”. </a:t>
            </a:r>
          </a:p>
          <a:p>
            <a:r>
              <a:rPr lang="en-GB" sz="1800" dirty="0" smtClean="0"/>
              <a:t>The labelled medicines, symptom control guidelines (in an envelope) and an All Wales Medication Record along with a patient leaflet should be placed in the Just in Case bag </a:t>
            </a:r>
          </a:p>
          <a:p>
            <a:r>
              <a:rPr lang="en-GB" sz="1800" dirty="0" smtClean="0"/>
              <a:t>The pharmacy must ensure the following labels are attached to the outside of the bag:-</a:t>
            </a:r>
          </a:p>
          <a:p>
            <a:pPr lvl="1"/>
            <a:r>
              <a:rPr lang="en-GB" sz="1800" dirty="0" smtClean="0"/>
              <a:t>The patient’s name and address</a:t>
            </a:r>
          </a:p>
          <a:p>
            <a:pPr lvl="1"/>
            <a:r>
              <a:rPr lang="en-GB" sz="1800" dirty="0" smtClean="0"/>
              <a:t>The expiry date of the bag </a:t>
            </a:r>
          </a:p>
          <a:p>
            <a:pPr lvl="1"/>
            <a:r>
              <a:rPr lang="en-GB" sz="1800" dirty="0" smtClean="0"/>
              <a:t>The contact name and details of the pharmacy.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104" y="188640"/>
            <a:ext cx="7467600" cy="724942"/>
          </a:xfrm>
        </p:spPr>
        <p:txBody>
          <a:bodyPr/>
          <a:lstStyle/>
          <a:p>
            <a:r>
              <a:rPr lang="en-GB" dirty="0" smtClean="0"/>
              <a:t>Record Keeping</a:t>
            </a:r>
            <a:endParaRPr lang="en-GB" dirty="0"/>
          </a:p>
        </p:txBody>
      </p:sp>
      <p:sp>
        <p:nvSpPr>
          <p:cNvPr id="3" name="Content Placeholder 2"/>
          <p:cNvSpPr>
            <a:spLocks noGrp="1"/>
          </p:cNvSpPr>
          <p:nvPr>
            <p:ph sz="quarter" idx="1"/>
          </p:nvPr>
        </p:nvSpPr>
        <p:spPr>
          <a:xfrm>
            <a:off x="323528" y="932987"/>
            <a:ext cx="8352928" cy="5323730"/>
          </a:xfrm>
        </p:spPr>
        <p:txBody>
          <a:bodyPr>
            <a:normAutofit fontScale="85000" lnSpcReduction="20000"/>
          </a:bodyPr>
          <a:lstStyle/>
          <a:p>
            <a:r>
              <a:rPr lang="en-GB" dirty="0" smtClean="0"/>
              <a:t>The pharmacist shall use the NECAF system (where available) to maintain records of all JIC bags supplied, including the expiry date.</a:t>
            </a:r>
          </a:p>
          <a:p>
            <a:r>
              <a:rPr lang="en-GB" dirty="0" smtClean="0"/>
              <a:t>Where NECAF is not available, all records and claims should be made using approved health board paperwork.</a:t>
            </a:r>
          </a:p>
          <a:p>
            <a:r>
              <a:rPr lang="en-GB" dirty="0" smtClean="0"/>
              <a:t>The pharmacy should keep a list of all JIC bags supplied and their expiry dates.</a:t>
            </a:r>
          </a:p>
          <a:p>
            <a:r>
              <a:rPr lang="en-GB" dirty="0" smtClean="0"/>
              <a:t>The pharmacist shall identify all JICs previously supplied which remain in use  and are within four weeks of their designated expiry date. In these circumstances the pharmacist shall liaise with the prescriber to determine if a replacement JIC may be required.</a:t>
            </a:r>
          </a:p>
          <a:p>
            <a:r>
              <a:rPr lang="en-GB" dirty="0" smtClean="0"/>
              <a:t>Should </a:t>
            </a:r>
            <a:r>
              <a:rPr lang="en-GB" dirty="0"/>
              <a:t>an expiry date pass and the bag has not been returned the community pharmacy should liaise with the patient’s GP practice to see whether it is appropriate to contact the patient or relatives to arrange for the bag to be returned or renewed</a:t>
            </a:r>
            <a:r>
              <a:rPr lang="en-GB" dirty="0" smtClean="0"/>
              <a:t>.</a:t>
            </a:r>
          </a:p>
          <a:p>
            <a:r>
              <a:rPr lang="en-GB" dirty="0" smtClean="0"/>
              <a:t>The above details</a:t>
            </a:r>
            <a:r>
              <a:rPr lang="en-GB" b="1" dirty="0" smtClean="0"/>
              <a:t> </a:t>
            </a:r>
            <a:r>
              <a:rPr lang="en-GB" dirty="0" smtClean="0"/>
              <a:t>must be kept securely and confidentially in the pharmacy. Pharmacists need to keep copies for a period of </a:t>
            </a:r>
            <a:r>
              <a:rPr lang="en-GB" dirty="0" smtClean="0"/>
              <a:t>two </a:t>
            </a:r>
            <a:r>
              <a:rPr lang="en-GB" dirty="0" smtClean="0"/>
              <a:t>years</a:t>
            </a:r>
            <a:r>
              <a:rPr lang="en-GB" dirty="0" smtClean="0"/>
              <a:t>, in line with controlled drug documentation requirements.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056" y="332656"/>
            <a:ext cx="7467600" cy="652934"/>
          </a:xfrm>
        </p:spPr>
        <p:txBody>
          <a:bodyPr/>
          <a:lstStyle/>
          <a:p>
            <a:r>
              <a:rPr lang="en-GB" dirty="0" smtClean="0"/>
              <a:t>Supplying the JIC</a:t>
            </a:r>
            <a:endParaRPr lang="en-GB" dirty="0"/>
          </a:p>
        </p:txBody>
      </p:sp>
      <p:sp>
        <p:nvSpPr>
          <p:cNvPr id="3" name="Content Placeholder 2"/>
          <p:cNvSpPr>
            <a:spLocks noGrp="1"/>
          </p:cNvSpPr>
          <p:nvPr>
            <p:ph sz="quarter" idx="1"/>
          </p:nvPr>
        </p:nvSpPr>
        <p:spPr>
          <a:xfrm>
            <a:off x="323528" y="1020721"/>
            <a:ext cx="8208912" cy="4873752"/>
          </a:xfrm>
        </p:spPr>
        <p:txBody>
          <a:bodyPr>
            <a:normAutofit/>
          </a:bodyPr>
          <a:lstStyle/>
          <a:p>
            <a:r>
              <a:rPr lang="en-GB" dirty="0" smtClean="0"/>
              <a:t>The pharmacy should arrange with the patient / their relative to supply the JIC bag.</a:t>
            </a:r>
          </a:p>
          <a:p>
            <a:r>
              <a:rPr lang="en-GB" dirty="0" smtClean="0"/>
              <a:t>Delivery to the patient’s home by the pharmacy may be possible (but is not a requirement).</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7467600" cy="580926"/>
          </a:xfrm>
        </p:spPr>
        <p:txBody>
          <a:bodyPr/>
          <a:lstStyle/>
          <a:p>
            <a:r>
              <a:rPr lang="en-GB" dirty="0" smtClean="0"/>
              <a:t>Medication Administration</a:t>
            </a:r>
            <a:endParaRPr lang="en-GB" dirty="0"/>
          </a:p>
        </p:txBody>
      </p:sp>
      <p:sp>
        <p:nvSpPr>
          <p:cNvPr id="3" name="Content Placeholder 2"/>
          <p:cNvSpPr>
            <a:spLocks noGrp="1"/>
          </p:cNvSpPr>
          <p:nvPr>
            <p:ph sz="quarter" idx="1"/>
          </p:nvPr>
        </p:nvSpPr>
        <p:spPr>
          <a:xfrm>
            <a:off x="438876" y="1052736"/>
            <a:ext cx="8309587" cy="4873752"/>
          </a:xfrm>
        </p:spPr>
        <p:txBody>
          <a:bodyPr>
            <a:normAutofit fontScale="70000" lnSpcReduction="20000"/>
          </a:bodyPr>
          <a:lstStyle/>
          <a:p>
            <a:r>
              <a:rPr lang="en-GB" dirty="0"/>
              <a:t>Only a healthcare professional caring for the patient may administer a medicine from the bag. The contents of the bag should be recorded in the nursing documentation.</a:t>
            </a:r>
          </a:p>
          <a:p>
            <a:r>
              <a:rPr lang="en-GB" dirty="0"/>
              <a:t>Drugs from the Just in Case bag can be administered by a doctor, or by the community nursing </a:t>
            </a:r>
            <a:r>
              <a:rPr lang="en-GB" dirty="0" smtClean="0"/>
              <a:t>team or paramedic </a:t>
            </a:r>
            <a:r>
              <a:rPr lang="en-GB" dirty="0"/>
              <a:t>if the medicines are authorised (prescribed </a:t>
            </a:r>
            <a:r>
              <a:rPr lang="en-GB" dirty="0" smtClean="0"/>
              <a:t>doses, directions</a:t>
            </a:r>
            <a:r>
              <a:rPr lang="en-GB" dirty="0"/>
              <a:t>, signed and dated) by a prescriber on the patient’s All Wales Medication Administration record. </a:t>
            </a:r>
          </a:p>
          <a:p>
            <a:r>
              <a:rPr lang="en-GB" dirty="0"/>
              <a:t>Where a medicine has not been written up in advance, the enclosed All Wales Medication Administration Record supplied with the JIC bag can be used by a prescriber to do so at the appropriate time. </a:t>
            </a:r>
          </a:p>
          <a:p>
            <a:r>
              <a:rPr lang="en-GB" dirty="0" smtClean="0"/>
              <a:t>If </a:t>
            </a:r>
            <a:r>
              <a:rPr lang="en-GB" dirty="0"/>
              <a:t>the bag is used by the out-of-hours team, the out-of-hours provider or community nurse is responsible for informing the practice by computer link the next day that the bag has been opened and arrangements made for supply of further medication if appropriate.</a:t>
            </a:r>
          </a:p>
          <a:p>
            <a:r>
              <a:rPr lang="en-GB" dirty="0" smtClean="0"/>
              <a:t>Community </a:t>
            </a:r>
            <a:r>
              <a:rPr lang="en-GB" dirty="0"/>
              <a:t>nurses requiring support or advice in managing symptoms should contact the patient’s GP or the local Out of Hours </a:t>
            </a:r>
            <a:r>
              <a:rPr lang="en-GB" dirty="0" smtClean="0"/>
              <a:t>service.</a:t>
            </a:r>
          </a:p>
          <a:p>
            <a:r>
              <a:rPr lang="en-GB" dirty="0" smtClean="0"/>
              <a:t>When </a:t>
            </a:r>
            <a:r>
              <a:rPr lang="en-GB" dirty="0"/>
              <a:t>the bag is used the stock record should be completed and any remaining drugs retained for future use if needed.</a:t>
            </a:r>
          </a:p>
          <a:p>
            <a:endParaRPr lang="en-GB" dirty="0"/>
          </a:p>
          <a:p>
            <a:endParaRPr lang="en-GB" dirty="0"/>
          </a:p>
        </p:txBody>
      </p:sp>
    </p:spTree>
    <p:extLst>
      <p:ext uri="{BB962C8B-B14F-4D97-AF65-F5344CB8AC3E}">
        <p14:creationId xmlns:p14="http://schemas.microsoft.com/office/powerpoint/2010/main" xmlns="" val="3100381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735" y="260648"/>
            <a:ext cx="7467600" cy="580926"/>
          </a:xfrm>
        </p:spPr>
        <p:txBody>
          <a:bodyPr/>
          <a:lstStyle/>
          <a:p>
            <a:r>
              <a:rPr lang="en-GB" dirty="0" smtClean="0"/>
              <a:t>Background of JIC scheme?</a:t>
            </a:r>
            <a:endParaRPr lang="en-GB" dirty="0"/>
          </a:p>
        </p:txBody>
      </p:sp>
      <p:sp>
        <p:nvSpPr>
          <p:cNvPr id="3" name="Content Placeholder 2"/>
          <p:cNvSpPr>
            <a:spLocks noGrp="1"/>
          </p:cNvSpPr>
          <p:nvPr>
            <p:ph sz="quarter" idx="1"/>
          </p:nvPr>
        </p:nvSpPr>
        <p:spPr>
          <a:xfrm>
            <a:off x="428734" y="841574"/>
            <a:ext cx="8175713" cy="5467746"/>
          </a:xfrm>
        </p:spPr>
        <p:txBody>
          <a:bodyPr>
            <a:normAutofit fontScale="92500" lnSpcReduction="10000"/>
          </a:bodyPr>
          <a:lstStyle/>
          <a:p>
            <a:r>
              <a:rPr lang="en-GB" u="sng" dirty="0" smtClean="0"/>
              <a:t>What is JIC?</a:t>
            </a:r>
          </a:p>
          <a:p>
            <a:pPr lvl="1"/>
            <a:r>
              <a:rPr lang="en-GB" dirty="0" smtClean="0"/>
              <a:t>A community pharmacy enhanced service to supply a range of palliative care medications as indicated by the prescribing GP for use by district nursing teams in the event of patient deterioration in condition.  </a:t>
            </a:r>
          </a:p>
          <a:p>
            <a:r>
              <a:rPr lang="en-GB" u="sng" dirty="0" smtClean="0"/>
              <a:t>Aims of the JIC Scheme:</a:t>
            </a:r>
          </a:p>
          <a:p>
            <a:pPr lvl="1"/>
            <a:r>
              <a:rPr lang="en-US" dirty="0" smtClean="0"/>
              <a:t>Improve access to palliative care medicines OOH and support the provision of care at patients’ homes.</a:t>
            </a:r>
          </a:p>
          <a:p>
            <a:pPr lvl="1"/>
            <a:r>
              <a:rPr lang="en-GB" dirty="0" smtClean="0"/>
              <a:t>Avoid the distress caused to patients and their families due to delayed access to medicines used for common symptoms in palliative care, especially in the terminal phase.</a:t>
            </a:r>
          </a:p>
          <a:p>
            <a:pPr lvl="1"/>
            <a:r>
              <a:rPr lang="en-GB" dirty="0" smtClean="0"/>
              <a:t>Ensures HCP’s can respond rapidly to worsening symptoms and avoid unnecessary suffering</a:t>
            </a:r>
          </a:p>
          <a:p>
            <a:r>
              <a:rPr lang="en-GB" u="sng" dirty="0" smtClean="0"/>
              <a:t>Objective:</a:t>
            </a:r>
            <a:r>
              <a:rPr lang="en-GB" dirty="0" smtClean="0"/>
              <a:t> </a:t>
            </a:r>
          </a:p>
          <a:p>
            <a:pPr lvl="1"/>
            <a:r>
              <a:rPr lang="en-GB" dirty="0" smtClean="0"/>
              <a:t>Support anticipatory prescribing and rapid access to medication by providing a Just In Case bag in the home containing the drugs that are most useful if there is a sudden deterioration in the patient’s condition.</a:t>
            </a:r>
          </a:p>
          <a:p>
            <a:endParaRPr lang="en-GB" dirty="0" smtClean="0"/>
          </a:p>
          <a:p>
            <a:pPr lvl="1"/>
            <a:endParaRPr lang="en-GB" dirty="0" smtClean="0"/>
          </a:p>
          <a:p>
            <a:pPr lvl="1"/>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Return/Destruction of JICs</a:t>
            </a:r>
            <a:endParaRPr lang="en-GB" dirty="0"/>
          </a:p>
        </p:txBody>
      </p:sp>
      <p:sp>
        <p:nvSpPr>
          <p:cNvPr id="3" name="Content Placeholder 2"/>
          <p:cNvSpPr>
            <a:spLocks noGrp="1"/>
          </p:cNvSpPr>
          <p:nvPr>
            <p:ph sz="quarter" idx="1"/>
          </p:nvPr>
        </p:nvSpPr>
        <p:spPr/>
        <p:txBody>
          <a:bodyPr/>
          <a:lstStyle/>
          <a:p>
            <a:r>
              <a:rPr lang="en-GB" dirty="0"/>
              <a:t>The patient information leaflet explains the need to return the bag to the pharmacy when it is no longer required.</a:t>
            </a:r>
          </a:p>
          <a:p>
            <a:r>
              <a:rPr lang="en-GB" dirty="0" smtClean="0"/>
              <a:t>It </a:t>
            </a:r>
            <a:r>
              <a:rPr lang="en-GB" dirty="0"/>
              <a:t>is the responsibility of all practitioners to ensure the safe disposal of unused medicines in the bag, and should all work together to encourage the patient’s carers / relatives to bring the box to the pharmacy for disposal</a:t>
            </a:r>
            <a:r>
              <a:rPr lang="en-GB" dirty="0" smtClean="0"/>
              <a:t>.</a:t>
            </a:r>
          </a:p>
          <a:p>
            <a:r>
              <a:rPr lang="en-GB" dirty="0" smtClean="0"/>
              <a:t>Pharmacies cannot collect waste from patients’ homes</a:t>
            </a:r>
          </a:p>
          <a:p>
            <a:r>
              <a:rPr lang="en-GB" dirty="0" smtClean="0"/>
              <a:t>Nursing homes cannot return waste to pharmacies  </a:t>
            </a:r>
            <a:endParaRPr lang="en-GB" dirty="0"/>
          </a:p>
          <a:p>
            <a:endParaRPr lang="en-GB" dirty="0"/>
          </a:p>
        </p:txBody>
      </p:sp>
    </p:spTree>
    <p:extLst>
      <p:ext uri="{BB962C8B-B14F-4D97-AF65-F5344CB8AC3E}">
        <p14:creationId xmlns:p14="http://schemas.microsoft.com/office/powerpoint/2010/main" xmlns="" val="25079956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7467600" cy="652934"/>
          </a:xfrm>
        </p:spPr>
        <p:txBody>
          <a:bodyPr/>
          <a:lstStyle/>
          <a:p>
            <a:r>
              <a:rPr lang="en-GB" dirty="0" smtClean="0"/>
              <a:t>Role of LHB’s</a:t>
            </a:r>
            <a:endParaRPr lang="en-GB" dirty="0"/>
          </a:p>
        </p:txBody>
      </p:sp>
      <p:sp>
        <p:nvSpPr>
          <p:cNvPr id="3" name="Content Placeholder 2"/>
          <p:cNvSpPr>
            <a:spLocks noGrp="1"/>
          </p:cNvSpPr>
          <p:nvPr>
            <p:ph sz="quarter" idx="1"/>
          </p:nvPr>
        </p:nvSpPr>
        <p:spPr>
          <a:xfrm>
            <a:off x="457200" y="1196752"/>
            <a:ext cx="8147248" cy="5277200"/>
          </a:xfrm>
        </p:spPr>
        <p:txBody>
          <a:bodyPr>
            <a:normAutofit/>
          </a:bodyPr>
          <a:lstStyle/>
          <a:p>
            <a:r>
              <a:rPr lang="en-GB" dirty="0" smtClean="0"/>
              <a:t>The </a:t>
            </a:r>
            <a:r>
              <a:rPr lang="en-GB" dirty="0"/>
              <a:t>Local Health Board, or its authorised officer, shall provide </a:t>
            </a:r>
            <a:r>
              <a:rPr lang="en-GB" dirty="0" smtClean="0"/>
              <a:t>all </a:t>
            </a:r>
            <a:r>
              <a:rPr lang="en-GB" dirty="0"/>
              <a:t>participating Community Pharmacies with the </a:t>
            </a:r>
          </a:p>
          <a:p>
            <a:pPr lvl="1"/>
            <a:r>
              <a:rPr lang="en-GB" dirty="0"/>
              <a:t>Orange plastic bags </a:t>
            </a:r>
            <a:r>
              <a:rPr lang="en-GB" dirty="0" smtClean="0"/>
              <a:t>– obtained from shared services</a:t>
            </a:r>
            <a:endParaRPr lang="en-GB" dirty="0"/>
          </a:p>
          <a:p>
            <a:pPr lvl="1"/>
            <a:r>
              <a:rPr lang="en-GB" dirty="0"/>
              <a:t>The </a:t>
            </a:r>
            <a:r>
              <a:rPr lang="en-GB" i="1" dirty="0"/>
              <a:t>Symptom Control Guidelines</a:t>
            </a:r>
            <a:endParaRPr lang="en-GB" dirty="0"/>
          </a:p>
          <a:p>
            <a:pPr lvl="1"/>
            <a:r>
              <a:rPr lang="en-GB" dirty="0"/>
              <a:t>Patient Information Leaflets</a:t>
            </a:r>
          </a:p>
          <a:p>
            <a:pPr lvl="1"/>
            <a:r>
              <a:rPr lang="en-GB" dirty="0" smtClean="0"/>
              <a:t>All Wales Medication </a:t>
            </a:r>
            <a:r>
              <a:rPr lang="en-GB" dirty="0"/>
              <a:t>Administration Record</a:t>
            </a:r>
          </a:p>
          <a:p>
            <a:pPr marL="0" indent="0">
              <a:buNone/>
            </a:pPr>
            <a:endParaRPr lang="en-GB" dirty="0"/>
          </a:p>
          <a:p>
            <a:r>
              <a:rPr lang="en-GB" dirty="0" smtClean="0"/>
              <a:t>Claims </a:t>
            </a:r>
            <a:r>
              <a:rPr lang="en-GB" dirty="0"/>
              <a:t>for payment shall be subject to Local Health Board arrangements for Post Payment Verification</a:t>
            </a:r>
            <a:r>
              <a:rPr lang="en-GB" dirty="0" smtClean="0"/>
              <a:t>.</a:t>
            </a:r>
            <a:r>
              <a:rPr lang="en-GB" dirty="0"/>
              <a:t/>
            </a:r>
            <a:br>
              <a:rPr lang="en-GB" dirty="0"/>
            </a:br>
            <a:r>
              <a:rPr lang="en-GB" dirty="0"/>
              <a:t> </a:t>
            </a:r>
          </a:p>
          <a:p>
            <a:endParaRPr lang="en-GB" dirty="0"/>
          </a:p>
        </p:txBody>
      </p:sp>
    </p:spTree>
    <p:extLst>
      <p:ext uri="{BB962C8B-B14F-4D97-AF65-F5344CB8AC3E}">
        <p14:creationId xmlns:p14="http://schemas.microsoft.com/office/powerpoint/2010/main" xmlns="" val="3062609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395" y="260648"/>
            <a:ext cx="7467600" cy="652934"/>
          </a:xfrm>
        </p:spPr>
        <p:txBody>
          <a:bodyPr/>
          <a:lstStyle/>
          <a:p>
            <a:r>
              <a:rPr lang="en-GB" dirty="0" smtClean="0"/>
              <a:t>Why is the update needed?</a:t>
            </a:r>
            <a:endParaRPr lang="en-GB" dirty="0"/>
          </a:p>
        </p:txBody>
      </p:sp>
      <p:sp>
        <p:nvSpPr>
          <p:cNvPr id="3" name="Content Placeholder 2"/>
          <p:cNvSpPr>
            <a:spLocks noGrp="1"/>
          </p:cNvSpPr>
          <p:nvPr>
            <p:ph sz="quarter" idx="1"/>
          </p:nvPr>
        </p:nvSpPr>
        <p:spPr>
          <a:xfrm>
            <a:off x="251520" y="1052736"/>
            <a:ext cx="8322070" cy="5400600"/>
          </a:xfrm>
        </p:spPr>
        <p:txBody>
          <a:bodyPr>
            <a:normAutofit fontScale="62500" lnSpcReduction="20000"/>
          </a:bodyPr>
          <a:lstStyle/>
          <a:p>
            <a:pPr marL="274320" lvl="1">
              <a:spcBef>
                <a:spcPts val="600"/>
              </a:spcBef>
              <a:buSzPct val="70000"/>
              <a:buFont typeface="Wingdings"/>
              <a:buChar char=""/>
            </a:pPr>
            <a:r>
              <a:rPr lang="en-GB" sz="2300" dirty="0" smtClean="0"/>
              <a:t>Since 2011 when the JIC was first introduced, it has been recognised there have been a number of problems relating to the use of the original JIC box scheme. Problems include:</a:t>
            </a:r>
          </a:p>
          <a:p>
            <a:pPr marL="0" lvl="1" indent="0">
              <a:spcBef>
                <a:spcPts val="600"/>
              </a:spcBef>
              <a:buSzPct val="70000"/>
              <a:buNone/>
            </a:pPr>
            <a:r>
              <a:rPr lang="en-GB" sz="2300" dirty="0" smtClean="0"/>
              <a:t>  </a:t>
            </a:r>
          </a:p>
          <a:p>
            <a:pPr lvl="1"/>
            <a:r>
              <a:rPr lang="en-GB" sz="2300" dirty="0" smtClean="0"/>
              <a:t>JIC box used prescribed inappropriately rather than using anticipatory prescribing</a:t>
            </a:r>
          </a:p>
          <a:p>
            <a:pPr lvl="1"/>
            <a:r>
              <a:rPr lang="en-GB" sz="2300" dirty="0" smtClean="0"/>
              <a:t>JIC box prescribed at end of life rather than well in advance of medication being needed</a:t>
            </a:r>
          </a:p>
          <a:p>
            <a:pPr lvl="1"/>
            <a:r>
              <a:rPr lang="en-GB" sz="2300" dirty="0" smtClean="0"/>
              <a:t>Lack of flexibility of contents of the box. </a:t>
            </a:r>
          </a:p>
          <a:p>
            <a:pPr lvl="1"/>
            <a:r>
              <a:rPr lang="en-GB" sz="2300" dirty="0" smtClean="0"/>
              <a:t>Prescribers concerns about when and what to prescribe on the drug chart</a:t>
            </a:r>
          </a:p>
          <a:p>
            <a:pPr lvl="1"/>
            <a:r>
              <a:rPr lang="en-GB" sz="2300" dirty="0" smtClean="0"/>
              <a:t>Use in care homes where storage and CD requirements are an issue and where anticipatory prescribing many be more appropriate. </a:t>
            </a:r>
          </a:p>
          <a:p>
            <a:pPr lvl="1"/>
            <a:r>
              <a:rPr lang="en-GB" sz="2300" dirty="0" smtClean="0"/>
              <a:t>The amount of space required for storage of the JIC box in a CD cupboard in care homes (one box prescribed per individual patient)</a:t>
            </a:r>
          </a:p>
          <a:p>
            <a:pPr lvl="1"/>
            <a:r>
              <a:rPr lang="en-GB" sz="2300" dirty="0" smtClean="0"/>
              <a:t>Return of waste drugs – Nursing homes should not return waste drugs to pharmacies and hence there are issues with the audit trail as the JIC box scheme requires unused drugs to be returned with a completed administration sheet.</a:t>
            </a:r>
          </a:p>
          <a:p>
            <a:pPr lvl="1"/>
            <a:r>
              <a:rPr lang="en-GB" sz="2300" dirty="0" smtClean="0"/>
              <a:t>Differences in centre preferences for 1</a:t>
            </a:r>
            <a:r>
              <a:rPr lang="en-GB" sz="2300" baseline="30000" dirty="0" smtClean="0"/>
              <a:t>st</a:t>
            </a:r>
            <a:r>
              <a:rPr lang="en-GB" sz="2300" dirty="0" smtClean="0"/>
              <a:t> choice opioid and anti-</a:t>
            </a:r>
            <a:r>
              <a:rPr lang="en-GB" sz="2300" dirty="0" err="1" smtClean="0"/>
              <a:t>secretory</a:t>
            </a:r>
            <a:r>
              <a:rPr lang="en-GB" sz="2300" dirty="0" smtClean="0"/>
              <a:t> medications. </a:t>
            </a:r>
          </a:p>
          <a:p>
            <a:pPr lvl="1"/>
            <a:r>
              <a:rPr lang="en-GB" sz="2300" dirty="0" smtClean="0"/>
              <a:t>Concerns about risk of overdose with </a:t>
            </a:r>
            <a:r>
              <a:rPr lang="en-GB" sz="2300" dirty="0" err="1" smtClean="0"/>
              <a:t>diamorphine</a:t>
            </a:r>
            <a:r>
              <a:rPr lang="en-GB" sz="2300" dirty="0" smtClean="0"/>
              <a:t> 30mg</a:t>
            </a:r>
          </a:p>
          <a:p>
            <a:pPr lvl="1"/>
            <a:r>
              <a:rPr lang="en-GB" sz="2300" dirty="0" smtClean="0"/>
              <a:t>The drugs in the JIC box are in line with the medication for the All Wales End of Life Care Pathway which has now been replaced by the ‘Care Decisions for the last days of Life’ document which is less prescriptive about the choice of drugs.</a:t>
            </a:r>
          </a:p>
          <a:p>
            <a:pPr lvl="1"/>
            <a:r>
              <a:rPr lang="en-GB" sz="2300" dirty="0" smtClean="0"/>
              <a:t>Use of JIC/ anticipatory prescribing by paramedics </a:t>
            </a:r>
          </a:p>
          <a:p>
            <a:pPr lvl="1"/>
            <a:endParaRPr lang="en-GB" sz="2300" dirty="0" smtClean="0"/>
          </a:p>
          <a:p>
            <a:r>
              <a:rPr lang="en-GB" sz="2300" dirty="0" smtClean="0"/>
              <a:t>In response an All Wales, multidisciplinary review has been undertaken and the All Wales Palliative care Pharmacist Group has revised the scheme in line with the consultation recommendations.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467600" cy="724942"/>
          </a:xfrm>
        </p:spPr>
        <p:txBody>
          <a:bodyPr/>
          <a:lstStyle/>
          <a:p>
            <a:r>
              <a:rPr lang="en-GB" dirty="0" smtClean="0"/>
              <a:t>Changes</a:t>
            </a:r>
            <a:endParaRPr lang="en-GB" dirty="0"/>
          </a:p>
        </p:txBody>
      </p:sp>
      <p:sp>
        <p:nvSpPr>
          <p:cNvPr id="3" name="Content Placeholder 2"/>
          <p:cNvSpPr>
            <a:spLocks noGrp="1"/>
          </p:cNvSpPr>
          <p:nvPr>
            <p:ph sz="quarter" idx="1"/>
          </p:nvPr>
        </p:nvSpPr>
        <p:spPr>
          <a:xfrm>
            <a:off x="467544" y="1196752"/>
            <a:ext cx="7859216" cy="4873752"/>
          </a:xfrm>
        </p:spPr>
        <p:txBody>
          <a:bodyPr/>
          <a:lstStyle/>
          <a:p>
            <a:r>
              <a:rPr lang="en-GB" dirty="0" smtClean="0"/>
              <a:t>JIC BAG – no longer a box</a:t>
            </a:r>
          </a:p>
          <a:p>
            <a:r>
              <a:rPr lang="en-GB" dirty="0" smtClean="0"/>
              <a:t>Wider range of drugs available</a:t>
            </a:r>
          </a:p>
          <a:p>
            <a:r>
              <a:rPr lang="en-GB" dirty="0" smtClean="0"/>
              <a:t>One strength of diamorphine only  (10mg)</a:t>
            </a:r>
          </a:p>
          <a:p>
            <a:r>
              <a:rPr lang="en-GB" dirty="0" smtClean="0"/>
              <a:t>Less paper work</a:t>
            </a:r>
          </a:p>
          <a:p>
            <a:r>
              <a:rPr lang="en-GB" dirty="0" smtClean="0"/>
              <a:t>Altered quantities of medication</a:t>
            </a:r>
          </a:p>
          <a:p>
            <a:r>
              <a:rPr lang="en-GB" dirty="0" smtClean="0"/>
              <a:t>Minimum suitable dose of CDs to be prescribed on WP10</a:t>
            </a:r>
          </a:p>
          <a:p>
            <a:r>
              <a:rPr lang="en-GB" dirty="0" smtClean="0"/>
              <a:t>Recommendation to write up prn doses on drug chart when bag issued</a:t>
            </a:r>
          </a:p>
          <a:p>
            <a:r>
              <a:rPr lang="en-GB" dirty="0" smtClean="0"/>
              <a:t>May annotate drug chart to instruct nurse to contact GP before administering first dose</a:t>
            </a:r>
          </a:p>
          <a:p>
            <a:endParaRPr lang="en-GB"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Just In Case Bag</a:t>
            </a:r>
            <a:endParaRPr lang="en-GB" dirty="0"/>
          </a:p>
        </p:txBody>
      </p:sp>
      <p:pic>
        <p:nvPicPr>
          <p:cNvPr id="4" name="Content Placeholder 3"/>
          <p:cNvPicPr>
            <a:picLocks noGrp="1" noChangeAspect="1"/>
          </p:cNvPicPr>
          <p:nvPr>
            <p:ph sz="quarter" idx="1"/>
          </p:nvPr>
        </p:nvPicPr>
        <p:blipFill rotWithShape="1">
          <a:blip r:embed="rId2" cstate="print"/>
          <a:srcRect l="34852" t="21798" r="34291" b="7883"/>
          <a:stretch/>
        </p:blipFill>
        <p:spPr>
          <a:xfrm>
            <a:off x="251520" y="1700808"/>
            <a:ext cx="3528392" cy="4520754"/>
          </a:xfrm>
          <a:prstGeom prst="rect">
            <a:avLst/>
          </a:prstGeom>
        </p:spPr>
      </p:pic>
      <p:sp>
        <p:nvSpPr>
          <p:cNvPr id="5" name="TextBox 4"/>
          <p:cNvSpPr txBox="1"/>
          <p:nvPr/>
        </p:nvSpPr>
        <p:spPr>
          <a:xfrm>
            <a:off x="4191000" y="1772816"/>
            <a:ext cx="3621360" cy="2215991"/>
          </a:xfrm>
          <a:prstGeom prst="rect">
            <a:avLst/>
          </a:prstGeom>
          <a:noFill/>
        </p:spPr>
        <p:txBody>
          <a:bodyPr wrap="square" rtlCol="0">
            <a:spAutoFit/>
          </a:bodyPr>
          <a:lstStyle/>
          <a:p>
            <a:pPr marL="285750" indent="-285750">
              <a:buFont typeface="Arial" panose="020B0604020202020204" pitchFamily="34" charset="0"/>
              <a:buChar char="•"/>
            </a:pPr>
            <a:r>
              <a:rPr lang="en-GB" sz="2000" dirty="0" smtClean="0"/>
              <a:t>Improved infection control</a:t>
            </a:r>
          </a:p>
          <a:p>
            <a:pPr marL="285750" indent="-285750">
              <a:buFont typeface="Arial" panose="020B0604020202020204" pitchFamily="34" charset="0"/>
              <a:buChar char="•"/>
            </a:pPr>
            <a:r>
              <a:rPr lang="en-GB" sz="2000" dirty="0" smtClean="0"/>
              <a:t>Recognisable</a:t>
            </a:r>
          </a:p>
          <a:p>
            <a:pPr marL="285750" indent="-285750">
              <a:buFont typeface="Arial" panose="020B0604020202020204" pitchFamily="34" charset="0"/>
              <a:buChar char="•"/>
            </a:pPr>
            <a:r>
              <a:rPr lang="en-GB" sz="2000" dirty="0" smtClean="0"/>
              <a:t>Low cost</a:t>
            </a:r>
          </a:p>
          <a:p>
            <a:pPr marL="285750" indent="-285750">
              <a:buFont typeface="Arial" panose="020B0604020202020204" pitchFamily="34" charset="0"/>
              <a:buChar char="•"/>
            </a:pPr>
            <a:r>
              <a:rPr lang="en-GB" sz="2000" dirty="0" smtClean="0"/>
              <a:t>Easy Storage</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Not tamper proof</a:t>
            </a:r>
          </a:p>
          <a:p>
            <a:endParaRPr lang="en-GB" dirty="0"/>
          </a:p>
        </p:txBody>
      </p:sp>
    </p:spTree>
    <p:extLst>
      <p:ext uri="{BB962C8B-B14F-4D97-AF65-F5344CB8AC3E}">
        <p14:creationId xmlns:p14="http://schemas.microsoft.com/office/powerpoint/2010/main" xmlns="" val="2984311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7467600" cy="652934"/>
          </a:xfrm>
        </p:spPr>
        <p:txBody>
          <a:bodyPr/>
          <a:lstStyle/>
          <a:p>
            <a:r>
              <a:rPr lang="en-GB" dirty="0" smtClean="0"/>
              <a:t>JIC Scheme 2018</a:t>
            </a:r>
            <a:endParaRPr lang="en-GB" dirty="0"/>
          </a:p>
        </p:txBody>
      </p:sp>
      <p:sp>
        <p:nvSpPr>
          <p:cNvPr id="3" name="Content Placeholder 2"/>
          <p:cNvSpPr>
            <a:spLocks noGrp="1"/>
          </p:cNvSpPr>
          <p:nvPr>
            <p:ph sz="quarter" idx="1"/>
          </p:nvPr>
        </p:nvSpPr>
        <p:spPr>
          <a:xfrm>
            <a:off x="179512" y="1124744"/>
            <a:ext cx="8496944" cy="5400600"/>
          </a:xfrm>
        </p:spPr>
        <p:txBody>
          <a:bodyPr>
            <a:normAutofit fontScale="77500" lnSpcReduction="20000"/>
          </a:bodyPr>
          <a:lstStyle/>
          <a:p>
            <a:r>
              <a:rPr lang="en-GB" dirty="0" smtClean="0"/>
              <a:t>A GP, District Nurse, or Palliative Care CNS in liaison with the GP will identify </a:t>
            </a:r>
            <a:r>
              <a:rPr lang="en-GB" b="1" dirty="0" smtClean="0"/>
              <a:t>adult</a:t>
            </a:r>
            <a:r>
              <a:rPr lang="en-GB" dirty="0" smtClean="0"/>
              <a:t> patients requiring palliative care support in their home. </a:t>
            </a:r>
          </a:p>
          <a:p>
            <a:r>
              <a:rPr lang="en-GB" dirty="0" smtClean="0"/>
              <a:t>If it is anticipated that the patient’s medical condition may deteriorate into the terminal phase of illness within a three month period , with the patient and carer’s agreement, the prescriber can initiate and prescribe a Just in Case bag. </a:t>
            </a:r>
          </a:p>
          <a:p>
            <a:r>
              <a:rPr lang="en-GB" dirty="0" smtClean="0"/>
              <a:t>The </a:t>
            </a:r>
            <a:r>
              <a:rPr lang="en-GB" dirty="0"/>
              <a:t>Palliative Care Just in Case bags (JIC) will be available across Wales from participating community pharmacies (enhanced service). </a:t>
            </a:r>
          </a:p>
          <a:p>
            <a:r>
              <a:rPr lang="en-GB" dirty="0" smtClean="0"/>
              <a:t>The prescriber can select medication to prescribe from an approved list of drugs and will </a:t>
            </a:r>
            <a:r>
              <a:rPr lang="en-GB" dirty="0"/>
              <a:t>be able to prescribe one of each type medicine in line with their local practice. Where appropriate they may substitute an alternative from the </a:t>
            </a:r>
            <a:r>
              <a:rPr lang="en-GB" dirty="0" smtClean="0"/>
              <a:t>list.</a:t>
            </a:r>
          </a:p>
          <a:p>
            <a:r>
              <a:rPr lang="en-GB" dirty="0" smtClean="0"/>
              <a:t>The practice will arrange for the chosen community pharmacy to receive the prescription and supply the bag. </a:t>
            </a:r>
          </a:p>
          <a:p>
            <a:r>
              <a:rPr lang="en-GB" dirty="0" smtClean="0"/>
              <a:t>The bag will be kept at the patient’s home for rapid administration of medicines commonly prescribed for breakthrough symptom control.</a:t>
            </a:r>
          </a:p>
          <a:p>
            <a:r>
              <a:rPr lang="en-GB" dirty="0" smtClean="0"/>
              <a:t>All medicines will need to be authorised (prescribed doses, indication, directions, signed and dated) on an All Wales Medication Record chart, in order to enable a community nurse to administer the prescribed medication. </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GP Role and Responsibilities</a:t>
            </a:r>
            <a:endParaRPr lang="en-GB" dirty="0"/>
          </a:p>
        </p:txBody>
      </p:sp>
    </p:spTree>
    <p:extLst>
      <p:ext uri="{BB962C8B-B14F-4D97-AF65-F5344CB8AC3E}">
        <p14:creationId xmlns:p14="http://schemas.microsoft.com/office/powerpoint/2010/main" xmlns="" val="2659020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152" y="260648"/>
            <a:ext cx="7467600" cy="580926"/>
          </a:xfrm>
        </p:spPr>
        <p:txBody>
          <a:bodyPr/>
          <a:lstStyle/>
          <a:p>
            <a:r>
              <a:rPr lang="en-GB" dirty="0" smtClean="0"/>
              <a:t>Suitable patients</a:t>
            </a:r>
            <a:endParaRPr lang="en-GB" dirty="0"/>
          </a:p>
        </p:txBody>
      </p:sp>
      <p:sp>
        <p:nvSpPr>
          <p:cNvPr id="3" name="Content Placeholder 2"/>
          <p:cNvSpPr>
            <a:spLocks noGrp="1"/>
          </p:cNvSpPr>
          <p:nvPr>
            <p:ph sz="quarter" idx="1"/>
          </p:nvPr>
        </p:nvSpPr>
        <p:spPr>
          <a:xfrm>
            <a:off x="323528" y="908720"/>
            <a:ext cx="8208912" cy="5688632"/>
          </a:xfrm>
        </p:spPr>
        <p:txBody>
          <a:bodyPr>
            <a:normAutofit fontScale="85000" lnSpcReduction="20000"/>
          </a:bodyPr>
          <a:lstStyle/>
          <a:p>
            <a:r>
              <a:rPr lang="en-GB" dirty="0" smtClean="0"/>
              <a:t>Patients are </a:t>
            </a:r>
            <a:r>
              <a:rPr lang="en-GB" dirty="0"/>
              <a:t>identified as appropriate for a Just in Case bag by </a:t>
            </a:r>
            <a:r>
              <a:rPr lang="en-GB" dirty="0" smtClean="0"/>
              <a:t>a health professional. </a:t>
            </a:r>
          </a:p>
          <a:p>
            <a:r>
              <a:rPr lang="en-GB" dirty="0" smtClean="0"/>
              <a:t>Patient and carers agree to a Just in Case bag. </a:t>
            </a:r>
          </a:p>
          <a:p>
            <a:r>
              <a:rPr lang="en-GB" dirty="0" smtClean="0"/>
              <a:t>For patients who may lack capacity to consent to the treatment contained within the Just in Case bag, health professionals should ensure that an assessment of capacity has been undertaken</a:t>
            </a:r>
          </a:p>
          <a:p>
            <a:r>
              <a:rPr lang="en-GB" dirty="0" smtClean="0"/>
              <a:t>Patients will have a terminal diagnosis and a prognosis of months or less (usually </a:t>
            </a:r>
            <a:r>
              <a:rPr lang="en-GB" dirty="0"/>
              <a:t>the Just in Case bag is introduced in the last two to three months of </a:t>
            </a:r>
            <a:r>
              <a:rPr lang="en-GB" dirty="0" smtClean="0"/>
              <a:t>life).</a:t>
            </a:r>
          </a:p>
          <a:p>
            <a:r>
              <a:rPr lang="en-GB" smtClean="0">
                <a:solidFill>
                  <a:srgbClr val="FF0000"/>
                </a:solidFill>
              </a:rPr>
              <a:t>The </a:t>
            </a:r>
            <a:r>
              <a:rPr lang="en-GB" dirty="0" smtClean="0">
                <a:solidFill>
                  <a:srgbClr val="FF0000"/>
                </a:solidFill>
              </a:rPr>
              <a:t>supply of a JIC bag in the last few days of life would not be appropriate as pharmacies require up to 72 hours to dispense a JIC bag and the quantity and choice of drugs may not be sufficient to manage the patient.</a:t>
            </a:r>
          </a:p>
          <a:p>
            <a:r>
              <a:rPr lang="en-GB" dirty="0" smtClean="0"/>
              <a:t>Patients should be </a:t>
            </a:r>
            <a:r>
              <a:rPr lang="en-GB" dirty="0"/>
              <a:t>on the practices’ palliative care register</a:t>
            </a:r>
          </a:p>
          <a:p>
            <a:r>
              <a:rPr lang="en-GB" dirty="0" smtClean="0"/>
              <a:t>If </a:t>
            </a:r>
            <a:r>
              <a:rPr lang="en-GB" dirty="0"/>
              <a:t>there are concerns about placement of a Just in Case bag with a vulnerable patient the GP is encouraged to inform the CD liaison officer, with the local police, regarding placement of the </a:t>
            </a:r>
            <a:r>
              <a:rPr lang="en-GB" dirty="0" smtClean="0"/>
              <a:t>bag.</a:t>
            </a:r>
          </a:p>
        </p:txBody>
      </p:sp>
    </p:spTree>
    <p:extLst>
      <p:ext uri="{BB962C8B-B14F-4D97-AF65-F5344CB8AC3E}">
        <p14:creationId xmlns:p14="http://schemas.microsoft.com/office/powerpoint/2010/main" xmlns="" val="2334752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467600" cy="652934"/>
          </a:xfrm>
        </p:spPr>
        <p:txBody>
          <a:bodyPr/>
          <a:lstStyle/>
          <a:p>
            <a:r>
              <a:rPr lang="en-GB" dirty="0" smtClean="0"/>
              <a:t>JIC Bag Contents</a:t>
            </a:r>
            <a:endParaRPr lang="en-GB"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384779455"/>
              </p:ext>
            </p:extLst>
          </p:nvPr>
        </p:nvGraphicFramePr>
        <p:xfrm>
          <a:off x="827584" y="1196753"/>
          <a:ext cx="7488832" cy="2620887"/>
        </p:xfrm>
        <a:graphic>
          <a:graphicData uri="http://schemas.openxmlformats.org/drawingml/2006/table">
            <a:tbl>
              <a:tblPr firstRow="1" bandRow="1">
                <a:tableStyleId>{5C22544A-7EE6-4342-B048-85BDC9FD1C3A}</a:tableStyleId>
              </a:tblPr>
              <a:tblGrid>
                <a:gridCol w="1872208"/>
                <a:gridCol w="1872208"/>
                <a:gridCol w="1872208"/>
                <a:gridCol w="1872208"/>
              </a:tblGrid>
              <a:tr h="429896">
                <a:tc>
                  <a:txBody>
                    <a:bodyPr/>
                    <a:lstStyle/>
                    <a:p>
                      <a:pPr algn="ctr">
                        <a:spcAft>
                          <a:spcPts val="0"/>
                        </a:spcAft>
                      </a:pPr>
                      <a:r>
                        <a:rPr lang="en-GB" sz="1200" b="1" dirty="0">
                          <a:latin typeface="Arial"/>
                          <a:ea typeface="Times New Roman"/>
                        </a:rPr>
                        <a:t>Symptom</a:t>
                      </a:r>
                      <a:endParaRPr lang="en-GB" sz="1200" dirty="0">
                        <a:latin typeface="Times New Roman"/>
                        <a:ea typeface="Times New Roman"/>
                      </a:endParaRPr>
                    </a:p>
                  </a:txBody>
                  <a:tcPr marL="68580" marR="68580" marT="0" marB="0" anchor="ctr"/>
                </a:tc>
                <a:tc>
                  <a:txBody>
                    <a:bodyPr/>
                    <a:lstStyle/>
                    <a:p>
                      <a:pPr algn="ctr">
                        <a:spcAft>
                          <a:spcPts val="0"/>
                        </a:spcAft>
                      </a:pPr>
                      <a:r>
                        <a:rPr lang="en-GB" sz="1200" b="1" dirty="0">
                          <a:latin typeface="Arial"/>
                          <a:ea typeface="Times New Roman"/>
                        </a:rPr>
                        <a:t>Standard JIC</a:t>
                      </a:r>
                      <a:endParaRPr lang="en-GB" sz="1200" dirty="0">
                        <a:latin typeface="Times New Roman"/>
                        <a:ea typeface="Times New Roman"/>
                      </a:endParaRPr>
                    </a:p>
                  </a:txBody>
                  <a:tcPr marL="68580" marR="68580" marT="0" marB="0" anchor="ctr"/>
                </a:tc>
                <a:tc>
                  <a:txBody>
                    <a:bodyPr/>
                    <a:lstStyle/>
                    <a:p>
                      <a:pPr algn="ctr">
                        <a:spcAft>
                          <a:spcPts val="0"/>
                        </a:spcAft>
                      </a:pPr>
                      <a:r>
                        <a:rPr lang="en-GB" sz="1200" b="1" dirty="0">
                          <a:latin typeface="Arial"/>
                          <a:ea typeface="Times New Roman"/>
                        </a:rPr>
                        <a:t>Alternative 1</a:t>
                      </a:r>
                      <a:endParaRPr lang="en-GB" sz="1200" dirty="0">
                        <a:latin typeface="Times New Roman"/>
                        <a:ea typeface="Times New Roman"/>
                      </a:endParaRPr>
                    </a:p>
                  </a:txBody>
                  <a:tcPr marL="68580" marR="68580" marT="0" marB="0" anchor="ctr"/>
                </a:tc>
                <a:tc>
                  <a:txBody>
                    <a:bodyPr/>
                    <a:lstStyle/>
                    <a:p>
                      <a:pPr algn="ctr">
                        <a:spcAft>
                          <a:spcPts val="0"/>
                        </a:spcAft>
                      </a:pPr>
                      <a:r>
                        <a:rPr lang="en-GB" sz="1200" b="1" dirty="0">
                          <a:latin typeface="Arial"/>
                          <a:ea typeface="Times New Roman"/>
                        </a:rPr>
                        <a:t>Alternative 2</a:t>
                      </a:r>
                      <a:endParaRPr lang="en-GB" sz="1200" dirty="0">
                        <a:latin typeface="Times New Roman"/>
                        <a:ea typeface="Times New Roman"/>
                      </a:endParaRPr>
                    </a:p>
                  </a:txBody>
                  <a:tcPr marL="68580" marR="68580" marT="0" marB="0" anchor="ctr"/>
                </a:tc>
              </a:tr>
              <a:tr h="429896">
                <a:tc>
                  <a:txBody>
                    <a:bodyPr/>
                    <a:lstStyle/>
                    <a:p>
                      <a:pPr>
                        <a:spcAft>
                          <a:spcPts val="0"/>
                        </a:spcAft>
                      </a:pPr>
                      <a:r>
                        <a:rPr lang="en-GB" sz="1200" b="1">
                          <a:latin typeface="Arial"/>
                          <a:ea typeface="Times New Roman"/>
                        </a:rPr>
                        <a:t>Pain</a:t>
                      </a:r>
                      <a:endParaRPr lang="en-GB" sz="1200">
                        <a:latin typeface="Times New Roman"/>
                        <a:ea typeface="Times New Roman"/>
                      </a:endParaRPr>
                    </a:p>
                  </a:txBody>
                  <a:tcPr marL="68580" marR="68580" marT="0" marB="0" anchor="ctr"/>
                </a:tc>
                <a:tc>
                  <a:txBody>
                    <a:bodyPr/>
                    <a:lstStyle/>
                    <a:p>
                      <a:pPr>
                        <a:spcAft>
                          <a:spcPts val="0"/>
                        </a:spcAft>
                      </a:pPr>
                      <a:r>
                        <a:rPr lang="en-GB" sz="1200" dirty="0">
                          <a:latin typeface="Arial"/>
                          <a:ea typeface="Times New Roman"/>
                        </a:rPr>
                        <a:t>Diamorphine </a:t>
                      </a:r>
                      <a:r>
                        <a:rPr lang="en-GB" sz="1200" dirty="0" smtClean="0">
                          <a:latin typeface="Arial"/>
                          <a:ea typeface="Times New Roman"/>
                        </a:rPr>
                        <a:t>10mg</a:t>
                      </a:r>
                    </a:p>
                    <a:p>
                      <a:pPr>
                        <a:spcAft>
                          <a:spcPts val="0"/>
                        </a:spcAft>
                      </a:pPr>
                      <a:r>
                        <a:rPr lang="en-GB" sz="1200" i="1" dirty="0" smtClean="0">
                          <a:latin typeface="Arial"/>
                          <a:ea typeface="Times New Roman"/>
                        </a:rPr>
                        <a:t>(x5</a:t>
                      </a:r>
                      <a:r>
                        <a:rPr lang="en-GB" sz="1200" i="1" dirty="0">
                          <a:latin typeface="Arial"/>
                          <a:ea typeface="Times New Roman"/>
                        </a:rPr>
                        <a:t>)</a:t>
                      </a:r>
                      <a:endParaRPr lang="en-GB" sz="1200" dirty="0">
                        <a:latin typeface="Times New Roman"/>
                        <a:ea typeface="Times New Roman"/>
                      </a:endParaRPr>
                    </a:p>
                  </a:txBody>
                  <a:tcPr marL="68580" marR="68580" marT="0" marB="0" anchor="ctr"/>
                </a:tc>
                <a:tc>
                  <a:txBody>
                    <a:bodyPr/>
                    <a:lstStyle/>
                    <a:p>
                      <a:pPr>
                        <a:spcAft>
                          <a:spcPts val="0"/>
                        </a:spcAft>
                      </a:pPr>
                      <a:r>
                        <a:rPr lang="en-GB" sz="1200">
                          <a:latin typeface="Arial"/>
                          <a:ea typeface="Times New Roman"/>
                        </a:rPr>
                        <a:t>Morphine 10mg</a:t>
                      </a:r>
                      <a:endParaRPr lang="en-GB" sz="1200">
                        <a:latin typeface="Times New Roman"/>
                        <a:ea typeface="Times New Roman"/>
                      </a:endParaRPr>
                    </a:p>
                    <a:p>
                      <a:pPr>
                        <a:spcAft>
                          <a:spcPts val="0"/>
                        </a:spcAft>
                      </a:pPr>
                      <a:r>
                        <a:rPr lang="en-GB" sz="1200" i="1">
                          <a:latin typeface="Arial"/>
                          <a:ea typeface="Times New Roman"/>
                        </a:rPr>
                        <a:t>(x5)</a:t>
                      </a:r>
                      <a:endParaRPr lang="en-GB" sz="1200">
                        <a:latin typeface="Times New Roman"/>
                        <a:ea typeface="Times New Roman"/>
                      </a:endParaRPr>
                    </a:p>
                  </a:txBody>
                  <a:tcPr marL="68580" marR="68580" marT="0" marB="0" anchor="ctr"/>
                </a:tc>
                <a:tc>
                  <a:txBody>
                    <a:bodyPr/>
                    <a:lstStyle/>
                    <a:p>
                      <a:pPr>
                        <a:spcAft>
                          <a:spcPts val="0"/>
                        </a:spcAft>
                      </a:pPr>
                      <a:r>
                        <a:rPr lang="en-GB" sz="1200" dirty="0">
                          <a:latin typeface="Arial"/>
                          <a:ea typeface="Times New Roman"/>
                        </a:rPr>
                        <a:t>Oxycodone </a:t>
                      </a:r>
                      <a:r>
                        <a:rPr lang="en-GB" sz="1200" dirty="0" smtClean="0">
                          <a:latin typeface="Arial"/>
                          <a:ea typeface="Times New Roman"/>
                        </a:rPr>
                        <a:t>10mg/ml</a:t>
                      </a:r>
                    </a:p>
                    <a:p>
                      <a:pPr>
                        <a:spcAft>
                          <a:spcPts val="0"/>
                        </a:spcAft>
                      </a:pPr>
                      <a:r>
                        <a:rPr lang="en-GB" sz="1200" dirty="0" smtClean="0">
                          <a:latin typeface="Arial"/>
                          <a:ea typeface="Times New Roman"/>
                        </a:rPr>
                        <a:t>(</a:t>
                      </a:r>
                      <a:r>
                        <a:rPr lang="en-GB" sz="1200" i="1" dirty="0" smtClean="0">
                          <a:latin typeface="Arial"/>
                          <a:ea typeface="Times New Roman"/>
                        </a:rPr>
                        <a:t>x5</a:t>
                      </a:r>
                      <a:r>
                        <a:rPr lang="en-GB" sz="1200" i="1" dirty="0">
                          <a:latin typeface="Arial"/>
                          <a:ea typeface="Times New Roman"/>
                        </a:rPr>
                        <a:t>)</a:t>
                      </a:r>
                      <a:endParaRPr lang="en-GB" sz="1200" dirty="0">
                        <a:latin typeface="Times New Roman"/>
                        <a:ea typeface="Times New Roman"/>
                      </a:endParaRPr>
                    </a:p>
                  </a:txBody>
                  <a:tcPr marL="68580" marR="68580" marT="0" marB="0" anchor="ctr"/>
                </a:tc>
              </a:tr>
              <a:tr h="429896">
                <a:tc>
                  <a:txBody>
                    <a:bodyPr/>
                    <a:lstStyle/>
                    <a:p>
                      <a:pPr>
                        <a:spcAft>
                          <a:spcPts val="0"/>
                        </a:spcAft>
                      </a:pPr>
                      <a:r>
                        <a:rPr lang="en-GB" sz="1200" b="1">
                          <a:latin typeface="Arial"/>
                          <a:ea typeface="Times New Roman"/>
                        </a:rPr>
                        <a:t>Nausea / Vomiting</a:t>
                      </a:r>
                      <a:endParaRPr lang="en-GB" sz="1200">
                        <a:latin typeface="Times New Roman"/>
                        <a:ea typeface="Times New Roman"/>
                      </a:endParaRPr>
                    </a:p>
                  </a:txBody>
                  <a:tcPr marL="68580" marR="68580" marT="0" marB="0" anchor="ctr"/>
                </a:tc>
                <a:tc>
                  <a:txBody>
                    <a:bodyPr/>
                    <a:lstStyle/>
                    <a:p>
                      <a:pPr>
                        <a:spcAft>
                          <a:spcPts val="0"/>
                        </a:spcAft>
                      </a:pPr>
                      <a:r>
                        <a:rPr lang="en-GB" sz="1200" dirty="0" err="1">
                          <a:latin typeface="Arial"/>
                          <a:ea typeface="Times New Roman"/>
                        </a:rPr>
                        <a:t>Cyclizine</a:t>
                      </a:r>
                      <a:r>
                        <a:rPr lang="en-GB" sz="1200" dirty="0">
                          <a:latin typeface="Arial"/>
                          <a:ea typeface="Times New Roman"/>
                        </a:rPr>
                        <a:t> </a:t>
                      </a:r>
                      <a:r>
                        <a:rPr lang="en-GB" sz="1200" dirty="0" smtClean="0">
                          <a:latin typeface="Arial"/>
                          <a:ea typeface="Times New Roman"/>
                        </a:rPr>
                        <a:t>50mg/ml</a:t>
                      </a:r>
                    </a:p>
                    <a:p>
                      <a:pPr>
                        <a:spcAft>
                          <a:spcPts val="0"/>
                        </a:spcAft>
                      </a:pPr>
                      <a:r>
                        <a:rPr lang="en-GB" sz="1200" i="1" dirty="0" smtClean="0">
                          <a:latin typeface="Arial"/>
                          <a:ea typeface="Times New Roman"/>
                        </a:rPr>
                        <a:t>(x5</a:t>
                      </a:r>
                      <a:r>
                        <a:rPr lang="en-GB" sz="1200" i="1" dirty="0">
                          <a:latin typeface="Arial"/>
                          <a:ea typeface="Times New Roman"/>
                        </a:rPr>
                        <a:t>)</a:t>
                      </a:r>
                      <a:endParaRPr lang="en-GB" sz="1200" dirty="0">
                        <a:latin typeface="Times New Roman"/>
                        <a:ea typeface="Times New Roman"/>
                      </a:endParaRPr>
                    </a:p>
                  </a:txBody>
                  <a:tcPr marL="68580" marR="68580" marT="0" marB="0" anchor="ctr"/>
                </a:tc>
                <a:tc>
                  <a:txBody>
                    <a:bodyPr/>
                    <a:lstStyle/>
                    <a:p>
                      <a:pPr>
                        <a:spcAft>
                          <a:spcPts val="0"/>
                        </a:spcAft>
                      </a:pPr>
                      <a:r>
                        <a:rPr lang="en-GB" sz="1200" dirty="0">
                          <a:latin typeface="Arial"/>
                          <a:ea typeface="Times New Roman"/>
                        </a:rPr>
                        <a:t>Haloperidol </a:t>
                      </a:r>
                      <a:r>
                        <a:rPr lang="en-GB" sz="1200" dirty="0" smtClean="0">
                          <a:latin typeface="Arial"/>
                          <a:ea typeface="Times New Roman"/>
                        </a:rPr>
                        <a:t>5mg/ml</a:t>
                      </a:r>
                    </a:p>
                    <a:p>
                      <a:pPr>
                        <a:spcAft>
                          <a:spcPts val="0"/>
                        </a:spcAft>
                      </a:pPr>
                      <a:r>
                        <a:rPr lang="en-GB" sz="1200" i="1" dirty="0" smtClean="0">
                          <a:latin typeface="Arial"/>
                          <a:ea typeface="Times New Roman"/>
                        </a:rPr>
                        <a:t>(</a:t>
                      </a:r>
                      <a:r>
                        <a:rPr lang="en-GB" sz="1200" i="1" dirty="0">
                          <a:latin typeface="Arial"/>
                          <a:ea typeface="Times New Roman"/>
                        </a:rPr>
                        <a:t>x5)</a:t>
                      </a:r>
                      <a:endParaRPr lang="en-GB" sz="1200" dirty="0">
                        <a:latin typeface="Times New Roman"/>
                        <a:ea typeface="Times New Roman"/>
                      </a:endParaRPr>
                    </a:p>
                  </a:txBody>
                  <a:tcPr marL="68580" marR="68580" marT="0" marB="0" anchor="ctr"/>
                </a:tc>
                <a:tc>
                  <a:txBody>
                    <a:bodyPr/>
                    <a:lstStyle/>
                    <a:p>
                      <a:pPr>
                        <a:spcAft>
                          <a:spcPts val="0"/>
                        </a:spcAft>
                      </a:pPr>
                      <a:r>
                        <a:rPr lang="en-GB" sz="1200" dirty="0" err="1">
                          <a:latin typeface="Arial"/>
                          <a:ea typeface="Times New Roman"/>
                        </a:rPr>
                        <a:t>Levomepromazine</a:t>
                      </a:r>
                      <a:r>
                        <a:rPr lang="en-GB" sz="1200" dirty="0">
                          <a:latin typeface="Arial"/>
                          <a:ea typeface="Times New Roman"/>
                        </a:rPr>
                        <a:t> 25mg/ml </a:t>
                      </a:r>
                      <a:r>
                        <a:rPr lang="en-GB" sz="1200" i="1" dirty="0">
                          <a:latin typeface="Arial"/>
                          <a:ea typeface="Times New Roman"/>
                        </a:rPr>
                        <a:t>(x5)</a:t>
                      </a:r>
                      <a:endParaRPr lang="en-GB" sz="1200" dirty="0">
                        <a:latin typeface="Times New Roman"/>
                        <a:ea typeface="Times New Roman"/>
                      </a:endParaRPr>
                    </a:p>
                  </a:txBody>
                  <a:tcPr marL="68580" marR="68580" marT="0" marB="0" anchor="ctr"/>
                </a:tc>
              </a:tr>
              <a:tr h="429896">
                <a:tc>
                  <a:txBody>
                    <a:bodyPr/>
                    <a:lstStyle/>
                    <a:p>
                      <a:pPr>
                        <a:spcAft>
                          <a:spcPts val="0"/>
                        </a:spcAft>
                      </a:pPr>
                      <a:r>
                        <a:rPr lang="en-GB" sz="1200" b="1">
                          <a:latin typeface="Arial"/>
                          <a:ea typeface="Times New Roman"/>
                        </a:rPr>
                        <a:t>Respiratory</a:t>
                      </a:r>
                      <a:endParaRPr lang="en-GB" sz="1200">
                        <a:latin typeface="Times New Roman"/>
                        <a:ea typeface="Times New Roman"/>
                      </a:endParaRPr>
                    </a:p>
                  </a:txBody>
                  <a:tcPr marL="68580" marR="68580" marT="0" marB="0" anchor="ctr"/>
                </a:tc>
                <a:tc>
                  <a:txBody>
                    <a:bodyPr/>
                    <a:lstStyle/>
                    <a:p>
                      <a:pPr>
                        <a:spcAft>
                          <a:spcPts val="0"/>
                        </a:spcAft>
                      </a:pPr>
                      <a:r>
                        <a:rPr lang="en-GB" sz="1200">
                          <a:latin typeface="Arial"/>
                          <a:ea typeface="Times New Roman"/>
                        </a:rPr>
                        <a:t>Hyoscine Hydrobromide </a:t>
                      </a:r>
                      <a:endParaRPr lang="en-GB" sz="1200">
                        <a:latin typeface="Times New Roman"/>
                        <a:ea typeface="Times New Roman"/>
                      </a:endParaRPr>
                    </a:p>
                    <a:p>
                      <a:pPr>
                        <a:spcAft>
                          <a:spcPts val="0"/>
                        </a:spcAft>
                      </a:pPr>
                      <a:r>
                        <a:rPr lang="en-GB" sz="1200">
                          <a:latin typeface="Arial"/>
                          <a:ea typeface="Times New Roman"/>
                        </a:rPr>
                        <a:t>400mcg/ml  </a:t>
                      </a:r>
                      <a:r>
                        <a:rPr lang="en-GB" sz="1200" i="1">
                          <a:latin typeface="Arial"/>
                          <a:ea typeface="Times New Roman"/>
                        </a:rPr>
                        <a:t>(x5)</a:t>
                      </a:r>
                      <a:endParaRPr lang="en-GB" sz="1200">
                        <a:latin typeface="Times New Roman"/>
                        <a:ea typeface="Times New Roman"/>
                      </a:endParaRPr>
                    </a:p>
                  </a:txBody>
                  <a:tcPr marL="68580" marR="68580" marT="0" marB="0" anchor="ctr"/>
                </a:tc>
                <a:tc>
                  <a:txBody>
                    <a:bodyPr/>
                    <a:lstStyle/>
                    <a:p>
                      <a:pPr>
                        <a:spcAft>
                          <a:spcPts val="0"/>
                        </a:spcAft>
                      </a:pPr>
                      <a:r>
                        <a:rPr lang="en-GB" sz="1200" dirty="0" err="1">
                          <a:latin typeface="Arial"/>
                          <a:ea typeface="Times New Roman"/>
                        </a:rPr>
                        <a:t>Glycopyrronium</a:t>
                      </a:r>
                      <a:r>
                        <a:rPr lang="en-GB" sz="1200" dirty="0">
                          <a:latin typeface="Arial"/>
                          <a:ea typeface="Times New Roman"/>
                        </a:rPr>
                        <a:t> 200mcg/ml </a:t>
                      </a:r>
                      <a:r>
                        <a:rPr lang="en-GB" sz="1200" i="1" dirty="0">
                          <a:latin typeface="Arial"/>
                          <a:ea typeface="Times New Roman"/>
                        </a:rPr>
                        <a:t>(x5)</a:t>
                      </a:r>
                      <a:endParaRPr lang="en-GB" sz="1200" dirty="0">
                        <a:latin typeface="Times New Roman"/>
                        <a:ea typeface="Times New Roman"/>
                      </a:endParaRPr>
                    </a:p>
                  </a:txBody>
                  <a:tcPr marL="68580" marR="68580" marT="0" marB="0" anchor="ctr"/>
                </a:tc>
                <a:tc>
                  <a:txBody>
                    <a:bodyPr/>
                    <a:lstStyle/>
                    <a:p>
                      <a:endParaRPr lang="en-GB"/>
                    </a:p>
                  </a:txBody>
                  <a:tcPr/>
                </a:tc>
              </a:tr>
              <a:tr h="429896">
                <a:tc>
                  <a:txBody>
                    <a:bodyPr/>
                    <a:lstStyle/>
                    <a:p>
                      <a:pPr>
                        <a:spcAft>
                          <a:spcPts val="0"/>
                        </a:spcAft>
                      </a:pPr>
                      <a:r>
                        <a:rPr lang="en-GB" sz="1200" b="1">
                          <a:latin typeface="Arial"/>
                          <a:ea typeface="Times New Roman"/>
                        </a:rPr>
                        <a:t>Anxiety</a:t>
                      </a:r>
                      <a:endParaRPr lang="en-GB" sz="1200">
                        <a:latin typeface="Times New Roman"/>
                        <a:ea typeface="Times New Roman"/>
                      </a:endParaRPr>
                    </a:p>
                  </a:txBody>
                  <a:tcPr marL="68580" marR="68580" marT="0" marB="0" anchor="ctr"/>
                </a:tc>
                <a:tc>
                  <a:txBody>
                    <a:bodyPr/>
                    <a:lstStyle/>
                    <a:p>
                      <a:pPr>
                        <a:spcAft>
                          <a:spcPts val="0"/>
                        </a:spcAft>
                      </a:pPr>
                      <a:r>
                        <a:rPr lang="en-GB" sz="1200" dirty="0" err="1">
                          <a:latin typeface="Arial"/>
                          <a:ea typeface="Times New Roman"/>
                        </a:rPr>
                        <a:t>Midazolam</a:t>
                      </a:r>
                      <a:r>
                        <a:rPr lang="en-GB" sz="1200" dirty="0">
                          <a:latin typeface="Arial"/>
                          <a:ea typeface="Times New Roman"/>
                        </a:rPr>
                        <a:t> 10mg/2ml </a:t>
                      </a:r>
                      <a:r>
                        <a:rPr lang="en-GB" sz="1200" i="1" dirty="0">
                          <a:latin typeface="Arial"/>
                          <a:ea typeface="Times New Roman"/>
                        </a:rPr>
                        <a:t>(</a:t>
                      </a:r>
                      <a:r>
                        <a:rPr lang="en-GB" sz="1200" i="1" dirty="0" smtClean="0">
                          <a:latin typeface="Arial"/>
                          <a:ea typeface="Times New Roman"/>
                        </a:rPr>
                        <a:t>x5)</a:t>
                      </a:r>
                      <a:endParaRPr lang="en-GB" sz="1200" dirty="0">
                        <a:latin typeface="Times New Roman"/>
                        <a:ea typeface="Times New Roman"/>
                      </a:endParaRPr>
                    </a:p>
                  </a:txBody>
                  <a:tcPr marL="68580" marR="68580" marT="0" marB="0" anchor="ctr"/>
                </a:tc>
                <a:tc>
                  <a:txBody>
                    <a:bodyPr/>
                    <a:lstStyle/>
                    <a:p>
                      <a:endParaRPr lang="en-GB" dirty="0"/>
                    </a:p>
                  </a:txBody>
                  <a:tcPr/>
                </a:tc>
                <a:tc>
                  <a:txBody>
                    <a:bodyPr/>
                    <a:lstStyle/>
                    <a:p>
                      <a:endParaRPr lang="en-GB"/>
                    </a:p>
                  </a:txBody>
                  <a:tcPr/>
                </a:tc>
              </a:tr>
              <a:tr h="471407">
                <a:tc>
                  <a:txBody>
                    <a:bodyPr/>
                    <a:lstStyle/>
                    <a:p>
                      <a:pPr>
                        <a:spcAft>
                          <a:spcPts val="0"/>
                        </a:spcAft>
                      </a:pPr>
                      <a:r>
                        <a:rPr lang="en-GB" sz="1200" b="1" dirty="0">
                          <a:latin typeface="Arial"/>
                          <a:ea typeface="Times New Roman"/>
                        </a:rPr>
                        <a:t>Other</a:t>
                      </a:r>
                      <a:endParaRPr lang="en-GB" sz="1200" dirty="0">
                        <a:latin typeface="Times New Roman"/>
                        <a:ea typeface="Times New Roman"/>
                      </a:endParaRPr>
                    </a:p>
                  </a:txBody>
                  <a:tcPr marL="68580" marR="68580" marT="0" marB="0" anchor="ctr"/>
                </a:tc>
                <a:tc>
                  <a:txBody>
                    <a:bodyPr/>
                    <a:lstStyle/>
                    <a:p>
                      <a:pPr>
                        <a:spcAft>
                          <a:spcPts val="0"/>
                        </a:spcAft>
                      </a:pPr>
                      <a:r>
                        <a:rPr lang="en-GB" sz="1200" dirty="0">
                          <a:latin typeface="Arial"/>
                          <a:ea typeface="Times New Roman"/>
                        </a:rPr>
                        <a:t>Water For Injection</a:t>
                      </a:r>
                      <a:endParaRPr lang="en-GB" sz="1200" dirty="0">
                        <a:latin typeface="Times New Roman"/>
                        <a:ea typeface="Times New Roman"/>
                      </a:endParaRPr>
                    </a:p>
                    <a:p>
                      <a:pPr>
                        <a:spcAft>
                          <a:spcPts val="0"/>
                        </a:spcAft>
                      </a:pPr>
                      <a:r>
                        <a:rPr lang="en-GB" sz="1200" dirty="0">
                          <a:latin typeface="Arial"/>
                          <a:ea typeface="Times New Roman"/>
                        </a:rPr>
                        <a:t>10ml </a:t>
                      </a:r>
                      <a:r>
                        <a:rPr lang="en-GB" sz="1200" i="1" dirty="0">
                          <a:latin typeface="Arial"/>
                          <a:ea typeface="Times New Roman"/>
                        </a:rPr>
                        <a:t>(x5)</a:t>
                      </a:r>
                      <a:endParaRPr lang="en-GB" sz="1200" dirty="0">
                        <a:latin typeface="Times New Roman"/>
                        <a:ea typeface="Times New Roman"/>
                      </a:endParaRPr>
                    </a:p>
                  </a:txBody>
                  <a:tcPr marL="68580" marR="68580" marT="0" marB="0" anchor="ctr"/>
                </a:tc>
                <a:tc>
                  <a:txBody>
                    <a:bodyPr/>
                    <a:lstStyle/>
                    <a:p>
                      <a:endParaRPr lang="en-GB" dirty="0"/>
                    </a:p>
                  </a:txBody>
                  <a:tcPr/>
                </a:tc>
                <a:tc>
                  <a:txBody>
                    <a:bodyPr/>
                    <a:lstStyle/>
                    <a:p>
                      <a:endParaRPr lang="en-GB" dirty="0"/>
                    </a:p>
                  </a:txBody>
                  <a:tcPr/>
                </a:tc>
              </a:tr>
            </a:tbl>
          </a:graphicData>
        </a:graphic>
      </p:graphicFrame>
      <p:sp>
        <p:nvSpPr>
          <p:cNvPr id="5" name="Content Placeholder 2"/>
          <p:cNvSpPr txBox="1">
            <a:spLocks/>
          </p:cNvSpPr>
          <p:nvPr/>
        </p:nvSpPr>
        <p:spPr>
          <a:xfrm>
            <a:off x="539552" y="4077072"/>
            <a:ext cx="8001015" cy="295232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GB" sz="1600" dirty="0"/>
              <a:t>The prescriber will provide the completed WP10 prescription for the entire contents of the bag</a:t>
            </a:r>
            <a:r>
              <a:rPr lang="en-GB" sz="1600" dirty="0" smtClean="0"/>
              <a:t>.</a:t>
            </a:r>
          </a:p>
          <a:p>
            <a:r>
              <a:rPr lang="en-GB" sz="1600" dirty="0" smtClean="0"/>
              <a:t>GP can select ONE medication for each indication from the approved list above, in conjunction with local guidelines and approved practices.</a:t>
            </a:r>
          </a:p>
          <a:p>
            <a:r>
              <a:rPr lang="en-GB" sz="1600" dirty="0" smtClean="0"/>
              <a:t>Where necessary substitutions can be made for alternative medications. </a:t>
            </a:r>
          </a:p>
          <a:p>
            <a:r>
              <a:rPr lang="en-GB" sz="1600" dirty="0" smtClean="0"/>
              <a:t>The </a:t>
            </a:r>
            <a:r>
              <a:rPr lang="en-GB" sz="1600" dirty="0"/>
              <a:t>GP should consider supplying sufficient medication to cover future needs, including weekends and bank holidays when access to medication may be restricted</a:t>
            </a:r>
          </a:p>
          <a:p>
            <a:endParaRPr lang="en-GB" dirty="0"/>
          </a:p>
          <a:p>
            <a:endParaRPr lang="en-GB" dirty="0"/>
          </a:p>
        </p:txBody>
      </p:sp>
      <p:sp>
        <p:nvSpPr>
          <p:cNvPr id="3" name="Oval 2"/>
          <p:cNvSpPr/>
          <p:nvPr/>
        </p:nvSpPr>
        <p:spPr>
          <a:xfrm>
            <a:off x="2555776" y="1592797"/>
            <a:ext cx="1944216" cy="504056"/>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2559935" y="1988840"/>
            <a:ext cx="1944216" cy="504056"/>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4427984" y="2492896"/>
            <a:ext cx="1944216" cy="504056"/>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2555776" y="2924944"/>
            <a:ext cx="1944216" cy="504056"/>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2555776" y="3345979"/>
            <a:ext cx="1944216" cy="504056"/>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108512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775</TotalTime>
  <Words>1953</Words>
  <Application>Microsoft Office PowerPoint</Application>
  <PresentationFormat>On-screen Show (4:3)</PresentationFormat>
  <Paragraphs>164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Just In Case Scheme</vt:lpstr>
      <vt:lpstr>Background of JIC scheme?</vt:lpstr>
      <vt:lpstr>Why is the update needed?</vt:lpstr>
      <vt:lpstr>Changes</vt:lpstr>
      <vt:lpstr>The Just In Case Bag</vt:lpstr>
      <vt:lpstr>JIC Scheme 2018</vt:lpstr>
      <vt:lpstr>GP Role and Responsibilities</vt:lpstr>
      <vt:lpstr>Suitable patients</vt:lpstr>
      <vt:lpstr>JIC Bag Contents</vt:lpstr>
      <vt:lpstr>Symptom Control Guidance</vt:lpstr>
      <vt:lpstr>Prescription Issue </vt:lpstr>
      <vt:lpstr>WP10</vt:lpstr>
      <vt:lpstr>Administration Record</vt:lpstr>
      <vt:lpstr>Administration instructions</vt:lpstr>
      <vt:lpstr>Community Pharmacy Role &amp; Responsibilities</vt:lpstr>
      <vt:lpstr>Supply of the JIC Bag</vt:lpstr>
      <vt:lpstr>Record Keeping</vt:lpstr>
      <vt:lpstr>Supplying the JIC</vt:lpstr>
      <vt:lpstr>Medication Administration</vt:lpstr>
      <vt:lpstr>Return/Destruction of JICs</vt:lpstr>
      <vt:lpstr>Role of LHB’s</vt:lpstr>
    </vt:vector>
  </TitlesOfParts>
  <Company>Aneurin Bevan University Health Board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ba044779</dc:creator>
  <cp:lastModifiedBy>el025928</cp:lastModifiedBy>
  <cp:revision>51</cp:revision>
  <dcterms:created xsi:type="dcterms:W3CDTF">2018-02-20T12:12:04Z</dcterms:created>
  <dcterms:modified xsi:type="dcterms:W3CDTF">2018-04-23T12:54:13Z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